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sldIdLst>
    <p:sldId id="280" r:id="rId2"/>
    <p:sldId id="285" r:id="rId3"/>
    <p:sldId id="293" r:id="rId4"/>
    <p:sldId id="262" r:id="rId5"/>
    <p:sldId id="263" r:id="rId6"/>
    <p:sldId id="272" r:id="rId7"/>
    <p:sldId id="273" r:id="rId8"/>
    <p:sldId id="259" r:id="rId9"/>
    <p:sldId id="260" r:id="rId10"/>
    <p:sldId id="274" r:id="rId11"/>
    <p:sldId id="261" r:id="rId12"/>
    <p:sldId id="275" r:id="rId13"/>
    <p:sldId id="264" r:id="rId14"/>
    <p:sldId id="295" r:id="rId15"/>
    <p:sldId id="296" r:id="rId16"/>
    <p:sldId id="297" r:id="rId17"/>
    <p:sldId id="298" r:id="rId18"/>
    <p:sldId id="299" r:id="rId19"/>
    <p:sldId id="266" r:id="rId20"/>
    <p:sldId id="258" r:id="rId21"/>
    <p:sldId id="300" r:id="rId22"/>
    <p:sldId id="301" r:id="rId23"/>
    <p:sldId id="302" r:id="rId24"/>
    <p:sldId id="269" r:id="rId25"/>
    <p:sldId id="309" r:id="rId26"/>
    <p:sldId id="303" r:id="rId27"/>
    <p:sldId id="310" r:id="rId28"/>
    <p:sldId id="304" r:id="rId29"/>
    <p:sldId id="276" r:id="rId30"/>
    <p:sldId id="277" r:id="rId31"/>
    <p:sldId id="311" r:id="rId32"/>
    <p:sldId id="270" r:id="rId33"/>
    <p:sldId id="284" r:id="rId34"/>
    <p:sldId id="312" r:id="rId35"/>
    <p:sldId id="313" r:id="rId36"/>
    <p:sldId id="314" r:id="rId37"/>
    <p:sldId id="315" r:id="rId38"/>
    <p:sldId id="271" r:id="rId39"/>
    <p:sldId id="267" r:id="rId40"/>
    <p:sldId id="281" r:id="rId41"/>
    <p:sldId id="316" r:id="rId42"/>
    <p:sldId id="317" r:id="rId43"/>
    <p:sldId id="318"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0E34CAB-F7F1-40E3-95D3-F56AD3B0A0A5}">
          <p14:sldIdLst>
            <p14:sldId id="280"/>
            <p14:sldId id="285"/>
          </p14:sldIdLst>
        </p14:section>
        <p14:section name="مقدمه" id="{82A4B0C3-39B0-4797-B729-33771D1C197F}">
          <p14:sldIdLst>
            <p14:sldId id="293"/>
            <p14:sldId id="262"/>
            <p14:sldId id="263"/>
          </p14:sldIdLst>
        </p14:section>
        <p14:section name="اصول اولیه" id="{DD1C6EE3-434A-4942-93EB-49D5641BCD2F}">
          <p14:sldIdLst>
            <p14:sldId id="272"/>
            <p14:sldId id="273"/>
            <p14:sldId id="259"/>
            <p14:sldId id="260"/>
            <p14:sldId id="274"/>
            <p14:sldId id="261"/>
            <p14:sldId id="275"/>
            <p14:sldId id="264"/>
          </p14:sldIdLst>
        </p14:section>
        <p14:section name="صدور گواهینامه نوع" id="{4C2242DD-1EAC-40E0-9FB7-8BAF5F5EED0B}">
          <p14:sldIdLst>
            <p14:sldId id="295"/>
            <p14:sldId id="296"/>
            <p14:sldId id="297"/>
            <p14:sldId id="298"/>
            <p14:sldId id="299"/>
            <p14:sldId id="266"/>
            <p14:sldId id="258"/>
            <p14:sldId id="300"/>
            <p14:sldId id="301"/>
            <p14:sldId id="302"/>
            <p14:sldId id="269"/>
            <p14:sldId id="309"/>
            <p14:sldId id="303"/>
            <p14:sldId id="310"/>
            <p14:sldId id="304"/>
            <p14:sldId id="276"/>
            <p14:sldId id="277"/>
            <p14:sldId id="311"/>
            <p14:sldId id="270"/>
            <p14:sldId id="284"/>
            <p14:sldId id="312"/>
            <p14:sldId id="313"/>
            <p14:sldId id="314"/>
            <p14:sldId id="315"/>
            <p14:sldId id="271"/>
            <p14:sldId id="267"/>
            <p14:sldId id="281"/>
            <p14:sldId id="316"/>
            <p14:sldId id="317"/>
            <p14:sldId id="318"/>
          </p14:sldIdLst>
        </p14:section>
        <p14:section name="نتیجه گیری و پیشنهادات" id="{DBECCE41-9B3F-42A6-8916-A535DF1816A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p:scale>
          <a:sx n="80" d="100"/>
          <a:sy n="80" d="100"/>
        </p:scale>
        <p:origin x="72"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721AA2-F86D-45DE-BD8D-F5DDCF00E26F}" type="doc">
      <dgm:prSet loTypeId="urn:microsoft.com/office/officeart/2005/8/layout/hList1" loCatId="list" qsTypeId="urn:microsoft.com/office/officeart/2005/8/quickstyle/simple5" qsCatId="simple" csTypeId="urn:microsoft.com/office/officeart/2005/8/colors/colorful5" csCatId="colorful" phldr="1"/>
      <dgm:spPr/>
      <dgm:t>
        <a:bodyPr/>
        <a:lstStyle/>
        <a:p>
          <a:endParaRPr lang="en-US"/>
        </a:p>
      </dgm:t>
    </dgm:pt>
    <dgm:pt modelId="{80D9D28E-78E9-4A6A-ADF4-40C3FE14F434}">
      <dgm:prSet phldrT="[Text]"/>
      <dgm:spPr/>
      <dgm:t>
        <a:bodyPr/>
        <a:lstStyle/>
        <a:p>
          <a:pPr rtl="1"/>
          <a:r>
            <a:rPr lang="fa-IR" smtClean="0">
              <a:cs typeface="B Nazanin" panose="00000400000000000000" pitchFamily="2" charset="-78"/>
            </a:rPr>
            <a:t>فصل چهارم:  </a:t>
          </a:r>
          <a:r>
            <a:rPr lang="fa-IR" dirty="0" smtClean="0">
              <a:cs typeface="B Nazanin" panose="00000400000000000000" pitchFamily="2" charset="-78"/>
            </a:rPr>
            <a:t>صدور گواهینامه صلاحیت پروازی </a:t>
          </a:r>
          <a:endParaRPr lang="en-US" dirty="0">
            <a:cs typeface="B Nazanin" panose="00000400000000000000" pitchFamily="2" charset="-78"/>
          </a:endParaRPr>
        </a:p>
      </dgm:t>
    </dgm:pt>
    <dgm:pt modelId="{5B3D6BAC-6FB7-4C63-8BF9-06200E3B14D6}" type="parTrans" cxnId="{4529A2E5-A593-4D77-B7AB-8AC690B8BD27}">
      <dgm:prSet/>
      <dgm:spPr/>
      <dgm:t>
        <a:bodyPr/>
        <a:lstStyle/>
        <a:p>
          <a:pPr rtl="1"/>
          <a:endParaRPr lang="en-US">
            <a:cs typeface="B Nazanin" panose="00000400000000000000" pitchFamily="2" charset="-78"/>
          </a:endParaRPr>
        </a:p>
      </dgm:t>
    </dgm:pt>
    <dgm:pt modelId="{4ED806B7-44DC-4540-868E-22F5A3ABC587}" type="sibTrans" cxnId="{4529A2E5-A593-4D77-B7AB-8AC690B8BD27}">
      <dgm:prSet/>
      <dgm:spPr/>
      <dgm:t>
        <a:bodyPr/>
        <a:lstStyle/>
        <a:p>
          <a:pPr rtl="1"/>
          <a:endParaRPr lang="en-US">
            <a:cs typeface="B Nazanin" panose="00000400000000000000" pitchFamily="2" charset="-78"/>
          </a:endParaRPr>
        </a:p>
      </dgm:t>
    </dgm:pt>
    <dgm:pt modelId="{8904728C-768C-4C8C-BA39-2CF660098DF7}">
      <dgm:prSet phldrT="[Text]"/>
      <dgm:spPr/>
      <dgm:t>
        <a:bodyPr/>
        <a:lstStyle/>
        <a:p>
          <a:pPr rtl="1"/>
          <a:r>
            <a:rPr lang="fa-IR" dirty="0" smtClean="0">
              <a:cs typeface="B Nazanin" panose="00000400000000000000" pitchFamily="2" charset="-78"/>
            </a:rPr>
            <a:t>مراحل صدور گواهینامه صلاحیت پروازی</a:t>
          </a:r>
          <a:endParaRPr lang="en-US" dirty="0">
            <a:cs typeface="B Nazanin" panose="00000400000000000000" pitchFamily="2" charset="-78"/>
          </a:endParaRPr>
        </a:p>
      </dgm:t>
    </dgm:pt>
    <dgm:pt modelId="{62D2E375-160C-46F3-AF96-7590CED97606}" type="parTrans" cxnId="{DA1F0DC4-A036-4EFF-81EE-0156B8AF3D7A}">
      <dgm:prSet/>
      <dgm:spPr/>
      <dgm:t>
        <a:bodyPr/>
        <a:lstStyle/>
        <a:p>
          <a:pPr rtl="1"/>
          <a:endParaRPr lang="en-US">
            <a:cs typeface="B Nazanin" panose="00000400000000000000" pitchFamily="2" charset="-78"/>
          </a:endParaRPr>
        </a:p>
      </dgm:t>
    </dgm:pt>
    <dgm:pt modelId="{05947182-4AA0-451B-983F-3DEFF6DF8D77}" type="sibTrans" cxnId="{DA1F0DC4-A036-4EFF-81EE-0156B8AF3D7A}">
      <dgm:prSet/>
      <dgm:spPr/>
      <dgm:t>
        <a:bodyPr/>
        <a:lstStyle/>
        <a:p>
          <a:pPr rtl="1"/>
          <a:endParaRPr lang="en-US">
            <a:cs typeface="B Nazanin" panose="00000400000000000000" pitchFamily="2" charset="-78"/>
          </a:endParaRPr>
        </a:p>
      </dgm:t>
    </dgm:pt>
    <dgm:pt modelId="{05314456-BA76-4299-98E2-7BBACDD44874}">
      <dgm:prSet phldrT="[Text]"/>
      <dgm:spPr/>
      <dgm:t>
        <a:bodyPr/>
        <a:lstStyle/>
        <a:p>
          <a:pPr rtl="1"/>
          <a:r>
            <a:rPr lang="fa-IR" dirty="0" smtClean="0">
              <a:cs typeface="B Nazanin" panose="00000400000000000000" pitchFamily="2" charset="-78"/>
            </a:rPr>
            <a:t>فاز سه – اثبات اجابت </a:t>
          </a:r>
          <a:endParaRPr lang="en-US" dirty="0">
            <a:cs typeface="B Nazanin" panose="00000400000000000000" pitchFamily="2" charset="-78"/>
          </a:endParaRPr>
        </a:p>
      </dgm:t>
    </dgm:pt>
    <dgm:pt modelId="{ACB5896C-7142-4A44-85B5-4503D6C46F03}" type="parTrans" cxnId="{06734715-0031-46AF-B9A3-B8B7CA442480}">
      <dgm:prSet/>
      <dgm:spPr/>
      <dgm:t>
        <a:bodyPr/>
        <a:lstStyle/>
        <a:p>
          <a:endParaRPr lang="en-US"/>
        </a:p>
      </dgm:t>
    </dgm:pt>
    <dgm:pt modelId="{8C72343E-A512-48CB-824A-D9899071E627}" type="sibTrans" cxnId="{06734715-0031-46AF-B9A3-B8B7CA442480}">
      <dgm:prSet/>
      <dgm:spPr/>
      <dgm:t>
        <a:bodyPr/>
        <a:lstStyle/>
        <a:p>
          <a:endParaRPr lang="en-US"/>
        </a:p>
      </dgm:t>
    </dgm:pt>
    <dgm:pt modelId="{01A9B72C-0B7F-43D8-8229-F8281AC4E0F5}">
      <dgm:prSet phldrT="[Text]"/>
      <dgm:spPr/>
      <dgm:t>
        <a:bodyPr/>
        <a:lstStyle/>
        <a:p>
          <a:pPr rtl="1"/>
          <a:r>
            <a:rPr lang="fa-IR" dirty="0" smtClean="0">
              <a:cs typeface="B Nazanin" panose="00000400000000000000" pitchFamily="2" charset="-78"/>
            </a:rPr>
            <a:t>فاز چهارم – گزارش نهایی</a:t>
          </a:r>
          <a:endParaRPr lang="en-US" dirty="0">
            <a:cs typeface="B Nazanin" panose="00000400000000000000" pitchFamily="2" charset="-78"/>
          </a:endParaRPr>
        </a:p>
      </dgm:t>
    </dgm:pt>
    <dgm:pt modelId="{3D7BDD48-3E64-404F-BF06-440D6F575B3A}" type="parTrans" cxnId="{6B3FF8AE-96C1-4737-A7FB-01CB650008FF}">
      <dgm:prSet/>
      <dgm:spPr/>
      <dgm:t>
        <a:bodyPr/>
        <a:lstStyle/>
        <a:p>
          <a:endParaRPr lang="en-US"/>
        </a:p>
      </dgm:t>
    </dgm:pt>
    <dgm:pt modelId="{9784EDE3-00D4-4BF5-BA2C-F907B5B7D019}" type="sibTrans" cxnId="{6B3FF8AE-96C1-4737-A7FB-01CB650008FF}">
      <dgm:prSet/>
      <dgm:spPr/>
      <dgm:t>
        <a:bodyPr/>
        <a:lstStyle/>
        <a:p>
          <a:endParaRPr lang="en-US"/>
        </a:p>
      </dgm:t>
    </dgm:pt>
    <dgm:pt modelId="{EE22A6B9-AB5A-43DB-B1FB-0F8AEE66C3C6}">
      <dgm:prSet phldrT="[Text]"/>
      <dgm:spPr/>
      <dgm:t>
        <a:bodyPr/>
        <a:lstStyle/>
        <a:p>
          <a:pPr rtl="1"/>
          <a:r>
            <a:rPr lang="fa-IR" dirty="0" smtClean="0">
              <a:cs typeface="B Nazanin" panose="00000400000000000000" pitchFamily="2" charset="-78"/>
            </a:rPr>
            <a:t>صدور گواهینامه هواپیماهای سبک ورزشی</a:t>
          </a:r>
          <a:endParaRPr lang="en-US" dirty="0">
            <a:cs typeface="B Nazanin" panose="00000400000000000000" pitchFamily="2" charset="-78"/>
          </a:endParaRPr>
        </a:p>
      </dgm:t>
    </dgm:pt>
    <dgm:pt modelId="{78520E6F-4E74-411D-86D5-31AC09D8F313}" type="parTrans" cxnId="{8479BB58-0866-40A2-AD0E-4A7F6BBC2380}">
      <dgm:prSet/>
      <dgm:spPr/>
      <dgm:t>
        <a:bodyPr/>
        <a:lstStyle/>
        <a:p>
          <a:endParaRPr lang="en-US"/>
        </a:p>
      </dgm:t>
    </dgm:pt>
    <dgm:pt modelId="{ED7E118A-60E8-441D-B10B-B3FB6B1B4B20}" type="sibTrans" cxnId="{8479BB58-0866-40A2-AD0E-4A7F6BBC2380}">
      <dgm:prSet/>
      <dgm:spPr/>
      <dgm:t>
        <a:bodyPr/>
        <a:lstStyle/>
        <a:p>
          <a:endParaRPr lang="en-US"/>
        </a:p>
      </dgm:t>
    </dgm:pt>
    <dgm:pt modelId="{F83CD18A-2E09-4793-8A2D-1F3826C95B45}">
      <dgm:prSet phldrT="[Text]"/>
      <dgm:spPr/>
      <dgm:t>
        <a:bodyPr/>
        <a:lstStyle/>
        <a:p>
          <a:pPr rtl="1"/>
          <a:r>
            <a:rPr lang="fa-IR" dirty="0" smtClean="0">
              <a:cs typeface="B Nazanin" panose="00000400000000000000" pitchFamily="2" charset="-78"/>
            </a:rPr>
            <a:t>چک لیست اجابت </a:t>
          </a:r>
          <a:endParaRPr lang="en-US" dirty="0">
            <a:cs typeface="B Nazanin" panose="00000400000000000000" pitchFamily="2" charset="-78"/>
          </a:endParaRPr>
        </a:p>
      </dgm:t>
    </dgm:pt>
    <dgm:pt modelId="{7D61AE77-2870-45D8-8830-72B822359CF7}" type="parTrans" cxnId="{198704E3-8374-43B1-B01A-526EC0215D8F}">
      <dgm:prSet/>
      <dgm:spPr/>
      <dgm:t>
        <a:bodyPr/>
        <a:lstStyle/>
        <a:p>
          <a:endParaRPr lang="en-US"/>
        </a:p>
      </dgm:t>
    </dgm:pt>
    <dgm:pt modelId="{08778788-DB17-4165-A88F-054661872CA2}" type="sibTrans" cxnId="{198704E3-8374-43B1-B01A-526EC0215D8F}">
      <dgm:prSet/>
      <dgm:spPr/>
      <dgm:t>
        <a:bodyPr/>
        <a:lstStyle/>
        <a:p>
          <a:endParaRPr lang="en-US"/>
        </a:p>
      </dgm:t>
    </dgm:pt>
    <dgm:pt modelId="{FB50B025-ACD0-4851-BF30-604143DF2882}">
      <dgm:prSet phldrT="[Text]"/>
      <dgm:spPr/>
      <dgm:t>
        <a:bodyPr/>
        <a:lstStyle/>
        <a:p>
          <a:pPr rtl="1"/>
          <a:r>
            <a:rPr lang="fa-IR" dirty="0" smtClean="0">
              <a:cs typeface="B Nazanin" panose="00000400000000000000" pitchFamily="2" charset="-78"/>
            </a:rPr>
            <a:t>جدول روشهای اجابت </a:t>
          </a:r>
          <a:endParaRPr lang="en-US" dirty="0">
            <a:cs typeface="B Nazanin" panose="00000400000000000000" pitchFamily="2" charset="-78"/>
          </a:endParaRPr>
        </a:p>
      </dgm:t>
    </dgm:pt>
    <dgm:pt modelId="{CE972FB9-3AC3-4BEA-A9CB-9291D318AFB9}" type="parTrans" cxnId="{D1D8C922-AEBD-4CAF-9E7F-67A400F13599}">
      <dgm:prSet/>
      <dgm:spPr/>
      <dgm:t>
        <a:bodyPr/>
        <a:lstStyle/>
        <a:p>
          <a:endParaRPr lang="en-US"/>
        </a:p>
      </dgm:t>
    </dgm:pt>
    <dgm:pt modelId="{B2E8834B-2E9E-4BB0-B511-20E3ABAE931B}" type="sibTrans" cxnId="{D1D8C922-AEBD-4CAF-9E7F-67A400F13599}">
      <dgm:prSet/>
      <dgm:spPr/>
      <dgm:t>
        <a:bodyPr/>
        <a:lstStyle/>
        <a:p>
          <a:endParaRPr lang="en-US"/>
        </a:p>
      </dgm:t>
    </dgm:pt>
    <dgm:pt modelId="{9048C697-E7ED-4115-BACA-80B9CB9A3F77}">
      <dgm:prSet phldrT="[Text]"/>
      <dgm:spPr/>
      <dgm:t>
        <a:bodyPr/>
        <a:lstStyle/>
        <a:p>
          <a:pPr rtl="1"/>
          <a:r>
            <a:rPr lang="fa-IR" dirty="0" smtClean="0">
              <a:cs typeface="B Nazanin" panose="00000400000000000000" pitchFamily="2" charset="-78"/>
            </a:rPr>
            <a:t>مثالهای اجابت الزامات </a:t>
          </a:r>
          <a:endParaRPr lang="en-US" dirty="0">
            <a:cs typeface="B Nazanin" panose="00000400000000000000" pitchFamily="2" charset="-78"/>
          </a:endParaRPr>
        </a:p>
      </dgm:t>
    </dgm:pt>
    <dgm:pt modelId="{88222538-1E0B-4592-AF1D-B17C10152670}" type="parTrans" cxnId="{B3CD1618-570D-490F-98AA-E7770EC77E00}">
      <dgm:prSet/>
      <dgm:spPr/>
      <dgm:t>
        <a:bodyPr/>
        <a:lstStyle/>
        <a:p>
          <a:endParaRPr lang="en-US"/>
        </a:p>
      </dgm:t>
    </dgm:pt>
    <dgm:pt modelId="{3B319EAE-38A2-494C-8361-F996C34D5B97}" type="sibTrans" cxnId="{B3CD1618-570D-490F-98AA-E7770EC77E00}">
      <dgm:prSet/>
      <dgm:spPr/>
      <dgm:t>
        <a:bodyPr/>
        <a:lstStyle/>
        <a:p>
          <a:endParaRPr lang="en-US"/>
        </a:p>
      </dgm:t>
    </dgm:pt>
    <dgm:pt modelId="{24024EB0-443B-49E6-BF57-A954F4F544C2}">
      <dgm:prSet phldrT="[Text]"/>
      <dgm:spPr/>
      <dgm:t>
        <a:bodyPr/>
        <a:lstStyle/>
        <a:p>
          <a:pPr rtl="1"/>
          <a:r>
            <a:rPr lang="fa-IR" dirty="0" smtClean="0">
              <a:cs typeface="B Nazanin" panose="00000400000000000000" pitchFamily="2" charset="-78"/>
            </a:rPr>
            <a:t>فصل  اول : مقدمه </a:t>
          </a:r>
          <a:endParaRPr lang="en-US" dirty="0">
            <a:cs typeface="B Nazanin" panose="00000400000000000000" pitchFamily="2" charset="-78"/>
          </a:endParaRPr>
        </a:p>
      </dgm:t>
    </dgm:pt>
    <dgm:pt modelId="{6FBDF0D1-240B-4E9C-B022-93909C5606FB}" type="sibTrans" cxnId="{B113BD23-F1F5-4349-A40A-EDE1BCEEE0DA}">
      <dgm:prSet/>
      <dgm:spPr/>
      <dgm:t>
        <a:bodyPr/>
        <a:lstStyle/>
        <a:p>
          <a:pPr rtl="1"/>
          <a:endParaRPr lang="en-US">
            <a:cs typeface="B Nazanin" panose="00000400000000000000" pitchFamily="2" charset="-78"/>
          </a:endParaRPr>
        </a:p>
      </dgm:t>
    </dgm:pt>
    <dgm:pt modelId="{B1B227FB-D8B7-41B4-9B47-6A5ADE9F1D2C}" type="parTrans" cxnId="{B113BD23-F1F5-4349-A40A-EDE1BCEEE0DA}">
      <dgm:prSet/>
      <dgm:spPr/>
      <dgm:t>
        <a:bodyPr/>
        <a:lstStyle/>
        <a:p>
          <a:pPr rtl="1"/>
          <a:endParaRPr lang="en-US">
            <a:cs typeface="B Nazanin" panose="00000400000000000000" pitchFamily="2" charset="-78"/>
          </a:endParaRPr>
        </a:p>
      </dgm:t>
    </dgm:pt>
    <dgm:pt modelId="{E079A006-A244-4DD2-BD21-FBC560BE1D90}">
      <dgm:prSet phldrT="[Text]"/>
      <dgm:spPr/>
      <dgm:t>
        <a:bodyPr/>
        <a:lstStyle/>
        <a:p>
          <a:pPr rtl="1"/>
          <a:r>
            <a:rPr lang="fa-IR" dirty="0" smtClean="0">
              <a:cs typeface="B Nazanin" panose="00000400000000000000" pitchFamily="2" charset="-78"/>
            </a:rPr>
            <a:t> فصل سوم: نیازمندیهای ساختاری </a:t>
          </a:r>
          <a:endParaRPr lang="en-US" dirty="0">
            <a:cs typeface="B Nazanin" panose="00000400000000000000" pitchFamily="2" charset="-78"/>
          </a:endParaRPr>
        </a:p>
      </dgm:t>
    </dgm:pt>
    <dgm:pt modelId="{0139C341-2424-463B-8749-386BB043D663}" type="sibTrans" cxnId="{7CA026F1-0AAD-4BB3-8365-C40C56E1035C}">
      <dgm:prSet/>
      <dgm:spPr/>
      <dgm:t>
        <a:bodyPr/>
        <a:lstStyle/>
        <a:p>
          <a:pPr rtl="1"/>
          <a:endParaRPr lang="en-US">
            <a:cs typeface="B Nazanin" panose="00000400000000000000" pitchFamily="2" charset="-78"/>
          </a:endParaRPr>
        </a:p>
      </dgm:t>
    </dgm:pt>
    <dgm:pt modelId="{A64E3C68-E2BD-4ACE-AC2B-1E5F3DE43975}" type="parTrans" cxnId="{7CA026F1-0AAD-4BB3-8365-C40C56E1035C}">
      <dgm:prSet/>
      <dgm:spPr/>
      <dgm:t>
        <a:bodyPr/>
        <a:lstStyle/>
        <a:p>
          <a:pPr rtl="1"/>
          <a:endParaRPr lang="en-US">
            <a:cs typeface="B Nazanin" panose="00000400000000000000" pitchFamily="2" charset="-78"/>
          </a:endParaRPr>
        </a:p>
      </dgm:t>
    </dgm:pt>
    <dgm:pt modelId="{A5F40005-FCCA-46EC-9286-C2144A200805}">
      <dgm:prSet phldrT="[Text]"/>
      <dgm:spPr/>
      <dgm:t>
        <a:bodyPr/>
        <a:lstStyle/>
        <a:p>
          <a:pPr rtl="1"/>
          <a:r>
            <a:rPr lang="fa-IR" dirty="0" smtClean="0">
              <a:cs typeface="B Nazanin" panose="00000400000000000000" pitchFamily="2" charset="-78"/>
            </a:rPr>
            <a:t>وظایف سازمان مجاز صلاحیت پروازی </a:t>
          </a:r>
          <a:endParaRPr lang="en-US" dirty="0">
            <a:cs typeface="B Nazanin" panose="00000400000000000000" pitchFamily="2" charset="-78"/>
          </a:endParaRPr>
        </a:p>
      </dgm:t>
    </dgm:pt>
    <dgm:pt modelId="{140C9457-1E1E-4B24-A9CD-BD1AC18C3F6E}">
      <dgm:prSet phldrT="[Text]"/>
      <dgm:spPr/>
      <dgm:t>
        <a:bodyPr/>
        <a:lstStyle/>
        <a:p>
          <a:pPr rtl="1"/>
          <a:r>
            <a:rPr lang="fa-IR" dirty="0" smtClean="0">
              <a:cs typeface="B Nazanin" panose="00000400000000000000" pitchFamily="2" charset="-78"/>
            </a:rPr>
            <a:t>سازمان مجاز (هواپیمایی کشوری)</a:t>
          </a:r>
          <a:endParaRPr lang="en-US" dirty="0">
            <a:cs typeface="B Nazanin" panose="00000400000000000000" pitchFamily="2" charset="-78"/>
          </a:endParaRPr>
        </a:p>
      </dgm:t>
    </dgm:pt>
    <dgm:pt modelId="{FBA36CC9-DB52-4F43-B0C5-8702C562D67C}">
      <dgm:prSet phldrT="[Text]"/>
      <dgm:spPr/>
      <dgm:t>
        <a:bodyPr/>
        <a:lstStyle/>
        <a:p>
          <a:pPr rtl="1"/>
          <a:r>
            <a:rPr lang="fa-IR" dirty="0" smtClean="0">
              <a:cs typeface="B Nazanin" panose="00000400000000000000" pitchFamily="2" charset="-78"/>
            </a:rPr>
            <a:t>استانداردهای بین المللی </a:t>
          </a:r>
          <a:endParaRPr lang="en-US" dirty="0">
            <a:cs typeface="B Nazanin" panose="00000400000000000000" pitchFamily="2" charset="-78"/>
          </a:endParaRPr>
        </a:p>
      </dgm:t>
    </dgm:pt>
    <dgm:pt modelId="{E384C844-7D72-4BCC-A1FC-FE5D7285E3EC}">
      <dgm:prSet phldrT="[Text]"/>
      <dgm:spPr/>
      <dgm:t>
        <a:bodyPr/>
        <a:lstStyle/>
        <a:p>
          <a:pPr rtl="1"/>
          <a:r>
            <a:rPr lang="fa-IR" dirty="0" smtClean="0">
              <a:cs typeface="B Nazanin" panose="00000400000000000000" pitchFamily="2" charset="-78"/>
            </a:rPr>
            <a:t>فصل دوم : اصول اولیه </a:t>
          </a:r>
          <a:endParaRPr lang="en-US" dirty="0">
            <a:cs typeface="B Nazanin" panose="00000400000000000000" pitchFamily="2" charset="-78"/>
          </a:endParaRPr>
        </a:p>
      </dgm:t>
    </dgm:pt>
    <dgm:pt modelId="{F49259AD-B747-47FD-BD15-D9A3E39762CF}" type="sibTrans" cxnId="{E852F64E-0AB5-4AFC-8E18-7EC0943741E4}">
      <dgm:prSet/>
      <dgm:spPr/>
      <dgm:t>
        <a:bodyPr/>
        <a:lstStyle/>
        <a:p>
          <a:pPr rtl="1"/>
          <a:endParaRPr lang="en-US">
            <a:cs typeface="B Nazanin" panose="00000400000000000000" pitchFamily="2" charset="-78"/>
          </a:endParaRPr>
        </a:p>
      </dgm:t>
    </dgm:pt>
    <dgm:pt modelId="{98850F1D-1836-48A7-920F-5FFE4FFF7A78}" type="parTrans" cxnId="{E852F64E-0AB5-4AFC-8E18-7EC0943741E4}">
      <dgm:prSet/>
      <dgm:spPr/>
      <dgm:t>
        <a:bodyPr/>
        <a:lstStyle/>
        <a:p>
          <a:pPr rtl="1"/>
          <a:endParaRPr lang="en-US">
            <a:cs typeface="B Nazanin" panose="00000400000000000000" pitchFamily="2" charset="-78"/>
          </a:endParaRPr>
        </a:p>
      </dgm:t>
    </dgm:pt>
    <dgm:pt modelId="{4F478157-1CDA-4E73-A05E-45B2F0B3AC53}" type="sibTrans" cxnId="{E02BB309-5D01-46FB-B0BB-0D08DFA321B9}">
      <dgm:prSet/>
      <dgm:spPr/>
      <dgm:t>
        <a:bodyPr/>
        <a:lstStyle/>
        <a:p>
          <a:pPr rtl="1"/>
          <a:endParaRPr lang="en-US">
            <a:cs typeface="B Nazanin" panose="00000400000000000000" pitchFamily="2" charset="-78"/>
          </a:endParaRPr>
        </a:p>
      </dgm:t>
    </dgm:pt>
    <dgm:pt modelId="{D3FC04C6-19EA-46EB-9C94-22EC051E37DC}" type="parTrans" cxnId="{E02BB309-5D01-46FB-B0BB-0D08DFA321B9}">
      <dgm:prSet/>
      <dgm:spPr/>
      <dgm:t>
        <a:bodyPr/>
        <a:lstStyle/>
        <a:p>
          <a:pPr rtl="1"/>
          <a:endParaRPr lang="en-US">
            <a:cs typeface="B Nazanin" panose="00000400000000000000" pitchFamily="2" charset="-78"/>
          </a:endParaRPr>
        </a:p>
      </dgm:t>
    </dgm:pt>
    <dgm:pt modelId="{2BEF4443-0074-40F5-975C-418B9C7CB6AE}" type="sibTrans" cxnId="{DB1B7009-F356-44C5-AF18-0423394AA411}">
      <dgm:prSet/>
      <dgm:spPr/>
      <dgm:t>
        <a:bodyPr/>
        <a:lstStyle/>
        <a:p>
          <a:pPr rtl="1"/>
          <a:endParaRPr lang="en-US">
            <a:cs typeface="B Nazanin" panose="00000400000000000000" pitchFamily="2" charset="-78"/>
          </a:endParaRPr>
        </a:p>
      </dgm:t>
    </dgm:pt>
    <dgm:pt modelId="{9D1BA41E-F1E2-474F-96F9-124F1966F6E0}" type="parTrans" cxnId="{DB1B7009-F356-44C5-AF18-0423394AA411}">
      <dgm:prSet/>
      <dgm:spPr/>
      <dgm:t>
        <a:bodyPr/>
        <a:lstStyle/>
        <a:p>
          <a:pPr rtl="1"/>
          <a:endParaRPr lang="en-US">
            <a:cs typeface="B Nazanin" panose="00000400000000000000" pitchFamily="2" charset="-78"/>
          </a:endParaRPr>
        </a:p>
      </dgm:t>
    </dgm:pt>
    <dgm:pt modelId="{772E899D-860E-4764-985A-5DA81F196A31}" type="sibTrans" cxnId="{641E312C-622F-4AB0-A9D1-92A4F751BF04}">
      <dgm:prSet/>
      <dgm:spPr/>
      <dgm:t>
        <a:bodyPr/>
        <a:lstStyle/>
        <a:p>
          <a:pPr rtl="1"/>
          <a:endParaRPr lang="en-US">
            <a:cs typeface="B Nazanin" panose="00000400000000000000" pitchFamily="2" charset="-78"/>
          </a:endParaRPr>
        </a:p>
      </dgm:t>
    </dgm:pt>
    <dgm:pt modelId="{24130F65-DCC9-4ED2-8151-EBF04F35C511}" type="parTrans" cxnId="{641E312C-622F-4AB0-A9D1-92A4F751BF04}">
      <dgm:prSet/>
      <dgm:spPr/>
      <dgm:t>
        <a:bodyPr/>
        <a:lstStyle/>
        <a:p>
          <a:pPr rtl="1"/>
          <a:endParaRPr lang="en-US">
            <a:cs typeface="B Nazanin" panose="00000400000000000000" pitchFamily="2" charset="-78"/>
          </a:endParaRPr>
        </a:p>
      </dgm:t>
    </dgm:pt>
    <dgm:pt modelId="{0305CC7B-3D78-4CCA-87E8-9C364A6325D7}">
      <dgm:prSet phldrT="[Text]"/>
      <dgm:spPr/>
      <dgm:t>
        <a:bodyPr/>
        <a:lstStyle/>
        <a:p>
          <a:pPr rtl="1"/>
          <a:r>
            <a:rPr lang="fa-IR" dirty="0" smtClean="0">
              <a:cs typeface="B Nazanin" panose="00000400000000000000" pitchFamily="2" charset="-78"/>
            </a:rPr>
            <a:t>صلاحیت پروازی </a:t>
          </a:r>
          <a:endParaRPr lang="en-US" dirty="0">
            <a:cs typeface="B Nazanin" panose="00000400000000000000" pitchFamily="2" charset="-78"/>
          </a:endParaRPr>
        </a:p>
      </dgm:t>
    </dgm:pt>
    <dgm:pt modelId="{59077A5F-11D2-4A20-B865-B8B9D7B51C9F}" type="sibTrans" cxnId="{54DCAB61-DF75-4986-A634-E93DE8EB86C3}">
      <dgm:prSet/>
      <dgm:spPr/>
      <dgm:t>
        <a:bodyPr/>
        <a:lstStyle/>
        <a:p>
          <a:pPr rtl="1"/>
          <a:endParaRPr lang="en-US">
            <a:cs typeface="B Nazanin" panose="00000400000000000000" pitchFamily="2" charset="-78"/>
          </a:endParaRPr>
        </a:p>
      </dgm:t>
    </dgm:pt>
    <dgm:pt modelId="{D14BAAFD-ABAE-4574-8B87-E39F0A1D7F01}" type="parTrans" cxnId="{54DCAB61-DF75-4986-A634-E93DE8EB86C3}">
      <dgm:prSet/>
      <dgm:spPr/>
      <dgm:t>
        <a:bodyPr/>
        <a:lstStyle/>
        <a:p>
          <a:pPr rtl="1"/>
          <a:endParaRPr lang="en-US">
            <a:cs typeface="B Nazanin" panose="00000400000000000000" pitchFamily="2" charset="-78"/>
          </a:endParaRPr>
        </a:p>
      </dgm:t>
    </dgm:pt>
    <dgm:pt modelId="{6835AB55-FCA9-4CB4-AFFE-35153D2AA749}">
      <dgm:prSet phldrT="[Text]"/>
      <dgm:spPr/>
      <dgm:t>
        <a:bodyPr/>
        <a:lstStyle/>
        <a:p>
          <a:pPr rtl="1"/>
          <a:r>
            <a:rPr lang="fa-IR" dirty="0" smtClean="0">
              <a:cs typeface="B Nazanin" panose="00000400000000000000" pitchFamily="2" charset="-78"/>
            </a:rPr>
            <a:t>چکیده</a:t>
          </a:r>
          <a:endParaRPr lang="en-US" dirty="0">
            <a:cs typeface="B Nazanin" panose="00000400000000000000" pitchFamily="2" charset="-78"/>
          </a:endParaRPr>
        </a:p>
      </dgm:t>
    </dgm:pt>
    <dgm:pt modelId="{BB30401A-65FD-48A9-BAEA-8BB42C119391}" type="sibTrans" cxnId="{124C8206-5815-447C-96F7-B903BACDA274}">
      <dgm:prSet/>
      <dgm:spPr/>
      <dgm:t>
        <a:bodyPr/>
        <a:lstStyle/>
        <a:p>
          <a:endParaRPr lang="en-US"/>
        </a:p>
      </dgm:t>
    </dgm:pt>
    <dgm:pt modelId="{7248C612-5EF4-4DE4-B4C0-077269D7047A}" type="parTrans" cxnId="{124C8206-5815-447C-96F7-B903BACDA274}">
      <dgm:prSet/>
      <dgm:spPr/>
      <dgm:t>
        <a:bodyPr/>
        <a:lstStyle/>
        <a:p>
          <a:endParaRPr lang="en-US"/>
        </a:p>
      </dgm:t>
    </dgm:pt>
    <dgm:pt modelId="{55E04745-59DD-43DA-A68C-8E092FEDFA4E}">
      <dgm:prSet phldrT="[Text]"/>
      <dgm:spPr/>
      <dgm:t>
        <a:bodyPr/>
        <a:lstStyle/>
        <a:p>
          <a:pPr rtl="1"/>
          <a:r>
            <a:rPr lang="fa-IR" dirty="0" smtClean="0">
              <a:cs typeface="B Nazanin" panose="00000400000000000000" pitchFamily="2" charset="-78"/>
            </a:rPr>
            <a:t>گواهینامه های صلاحیت پروازی</a:t>
          </a:r>
          <a:endParaRPr lang="en-US" dirty="0">
            <a:cs typeface="B Nazanin" panose="00000400000000000000" pitchFamily="2" charset="-78"/>
          </a:endParaRPr>
        </a:p>
      </dgm:t>
    </dgm:pt>
    <dgm:pt modelId="{CAD36D6B-B6F3-44F4-A7E7-F6E2DC26129E}" type="sibTrans" cxnId="{1159DF69-E576-47D2-AB27-91A1F0FFD60F}">
      <dgm:prSet/>
      <dgm:spPr/>
      <dgm:t>
        <a:bodyPr/>
        <a:lstStyle/>
        <a:p>
          <a:pPr rtl="1"/>
          <a:endParaRPr lang="en-US">
            <a:cs typeface="B Nazanin" panose="00000400000000000000" pitchFamily="2" charset="-78"/>
          </a:endParaRPr>
        </a:p>
      </dgm:t>
    </dgm:pt>
    <dgm:pt modelId="{4D2DCB2C-E3CC-400F-8018-C843071844DC}" type="parTrans" cxnId="{1159DF69-E576-47D2-AB27-91A1F0FFD60F}">
      <dgm:prSet/>
      <dgm:spPr/>
      <dgm:t>
        <a:bodyPr/>
        <a:lstStyle/>
        <a:p>
          <a:pPr rtl="1"/>
          <a:endParaRPr lang="en-US">
            <a:cs typeface="B Nazanin" panose="00000400000000000000" pitchFamily="2" charset="-78"/>
          </a:endParaRPr>
        </a:p>
      </dgm:t>
    </dgm:pt>
    <dgm:pt modelId="{083F4F5C-3519-4238-B114-8E1CF1B099F0}">
      <dgm:prSet phldrT="[Text]"/>
      <dgm:spPr/>
      <dgm:t>
        <a:bodyPr/>
        <a:lstStyle/>
        <a:p>
          <a:pPr rtl="1"/>
          <a:r>
            <a:rPr lang="fa-IR" dirty="0" smtClean="0">
              <a:cs typeface="B Nazanin" panose="00000400000000000000" pitchFamily="2" charset="-78"/>
            </a:rPr>
            <a:t>لیست جارها و فارهای مرتبط/ کدهای </a:t>
          </a:r>
          <a:r>
            <a:rPr lang="fa-IR" smtClean="0">
              <a:cs typeface="B Nazanin" panose="00000400000000000000" pitchFamily="2" charset="-78"/>
            </a:rPr>
            <a:t>صلاحیت پروازی</a:t>
          </a:r>
          <a:endParaRPr lang="en-US" dirty="0">
            <a:cs typeface="B Nazanin" panose="00000400000000000000" pitchFamily="2" charset="-78"/>
          </a:endParaRPr>
        </a:p>
      </dgm:t>
    </dgm:pt>
    <dgm:pt modelId="{4E3D6D4E-799E-41DC-8537-6C4922BDDDA0}" type="sibTrans" cxnId="{AB40D7CC-4467-4DA0-A9E7-CED62F8E5A0E}">
      <dgm:prSet/>
      <dgm:spPr/>
      <dgm:t>
        <a:bodyPr/>
        <a:lstStyle/>
        <a:p>
          <a:pPr rtl="1"/>
          <a:endParaRPr lang="en-US">
            <a:cs typeface="B Nazanin" panose="00000400000000000000" pitchFamily="2" charset="-78"/>
          </a:endParaRPr>
        </a:p>
      </dgm:t>
    </dgm:pt>
    <dgm:pt modelId="{D09F784F-942D-4008-9BC4-7AFC07BCE7EA}" type="parTrans" cxnId="{AB40D7CC-4467-4DA0-A9E7-CED62F8E5A0E}">
      <dgm:prSet/>
      <dgm:spPr/>
      <dgm:t>
        <a:bodyPr/>
        <a:lstStyle/>
        <a:p>
          <a:pPr rtl="1"/>
          <a:endParaRPr lang="en-US">
            <a:cs typeface="B Nazanin" panose="00000400000000000000" pitchFamily="2" charset="-78"/>
          </a:endParaRPr>
        </a:p>
      </dgm:t>
    </dgm:pt>
    <dgm:pt modelId="{C276DE1A-5207-4A95-BE08-5D32BCC421AB}">
      <dgm:prSet phldrT="[Text]"/>
      <dgm:spPr/>
      <dgm:t>
        <a:bodyPr/>
        <a:lstStyle/>
        <a:p>
          <a:pPr rtl="1"/>
          <a:r>
            <a:rPr lang="fa-IR" dirty="0" smtClean="0">
              <a:cs typeface="B Nazanin" panose="00000400000000000000" pitchFamily="2" charset="-78"/>
            </a:rPr>
            <a:t>گواهینامه های نوع</a:t>
          </a:r>
          <a:endParaRPr lang="en-US" dirty="0">
            <a:cs typeface="B Nazanin" panose="00000400000000000000" pitchFamily="2" charset="-78"/>
          </a:endParaRPr>
        </a:p>
      </dgm:t>
    </dgm:pt>
    <dgm:pt modelId="{81DE63A6-9ECC-4275-BB1D-F81E8D4CE5F8}" type="sibTrans" cxnId="{69BD85F6-7F3F-4854-9F14-6522C57B1182}">
      <dgm:prSet/>
      <dgm:spPr/>
      <dgm:t>
        <a:bodyPr/>
        <a:lstStyle/>
        <a:p>
          <a:pPr rtl="1"/>
          <a:endParaRPr lang="en-US">
            <a:cs typeface="B Nazanin" panose="00000400000000000000" pitchFamily="2" charset="-78"/>
          </a:endParaRPr>
        </a:p>
      </dgm:t>
    </dgm:pt>
    <dgm:pt modelId="{15BC0760-512D-46D7-9403-AC80D794B7B3}" type="parTrans" cxnId="{69BD85F6-7F3F-4854-9F14-6522C57B1182}">
      <dgm:prSet/>
      <dgm:spPr/>
      <dgm:t>
        <a:bodyPr/>
        <a:lstStyle/>
        <a:p>
          <a:pPr rtl="1"/>
          <a:endParaRPr lang="en-US">
            <a:cs typeface="B Nazanin" panose="00000400000000000000" pitchFamily="2" charset="-78"/>
          </a:endParaRPr>
        </a:p>
      </dgm:t>
    </dgm:pt>
    <dgm:pt modelId="{07701593-A24F-4FBF-8653-6675C585B675}" type="pres">
      <dgm:prSet presAssocID="{67721AA2-F86D-45DE-BD8D-F5DDCF00E26F}" presName="Name0" presStyleCnt="0">
        <dgm:presLayoutVars>
          <dgm:dir val="rev"/>
          <dgm:animLvl val="lvl"/>
          <dgm:resizeHandles val="exact"/>
        </dgm:presLayoutVars>
      </dgm:prSet>
      <dgm:spPr/>
      <dgm:t>
        <a:bodyPr/>
        <a:lstStyle/>
        <a:p>
          <a:endParaRPr lang="en-US"/>
        </a:p>
      </dgm:t>
    </dgm:pt>
    <dgm:pt modelId="{C6876C18-F424-41F3-B8B1-DB2935538D70}" type="pres">
      <dgm:prSet presAssocID="{24024EB0-443B-49E6-BF57-A954F4F544C2}" presName="composite" presStyleCnt="0"/>
      <dgm:spPr/>
    </dgm:pt>
    <dgm:pt modelId="{CD3FD719-5D13-426D-9B0E-25B217B80509}" type="pres">
      <dgm:prSet presAssocID="{24024EB0-443B-49E6-BF57-A954F4F544C2}" presName="parTx" presStyleLbl="alignNode1" presStyleIdx="0" presStyleCnt="4">
        <dgm:presLayoutVars>
          <dgm:chMax val="0"/>
          <dgm:chPref val="0"/>
          <dgm:bulletEnabled val="1"/>
        </dgm:presLayoutVars>
      </dgm:prSet>
      <dgm:spPr/>
      <dgm:t>
        <a:bodyPr/>
        <a:lstStyle/>
        <a:p>
          <a:endParaRPr lang="en-US"/>
        </a:p>
      </dgm:t>
    </dgm:pt>
    <dgm:pt modelId="{2F78C3E5-4889-4A77-9108-DD5A5895E7BC}" type="pres">
      <dgm:prSet presAssocID="{24024EB0-443B-49E6-BF57-A954F4F544C2}" presName="desTx" presStyleLbl="alignAccFollowNode1" presStyleIdx="0" presStyleCnt="4">
        <dgm:presLayoutVars>
          <dgm:bulletEnabled val="1"/>
        </dgm:presLayoutVars>
      </dgm:prSet>
      <dgm:spPr/>
      <dgm:t>
        <a:bodyPr/>
        <a:lstStyle/>
        <a:p>
          <a:endParaRPr lang="en-US"/>
        </a:p>
      </dgm:t>
    </dgm:pt>
    <dgm:pt modelId="{65CE6D6E-30B2-4A90-AE71-122F865BA12C}" type="pres">
      <dgm:prSet presAssocID="{6FBDF0D1-240B-4E9C-B022-93909C5606FB}" presName="space" presStyleCnt="0"/>
      <dgm:spPr/>
    </dgm:pt>
    <dgm:pt modelId="{0F2EDE40-FA5C-476B-A91A-70348CA95A4E}" type="pres">
      <dgm:prSet presAssocID="{E384C844-7D72-4BCC-A1FC-FE5D7285E3EC}" presName="composite" presStyleCnt="0"/>
      <dgm:spPr/>
    </dgm:pt>
    <dgm:pt modelId="{CB31669D-233B-4AF5-9A82-8693FE7C7AF3}" type="pres">
      <dgm:prSet presAssocID="{E384C844-7D72-4BCC-A1FC-FE5D7285E3EC}" presName="parTx" presStyleLbl="alignNode1" presStyleIdx="1" presStyleCnt="4">
        <dgm:presLayoutVars>
          <dgm:chMax val="0"/>
          <dgm:chPref val="0"/>
          <dgm:bulletEnabled val="1"/>
        </dgm:presLayoutVars>
      </dgm:prSet>
      <dgm:spPr/>
      <dgm:t>
        <a:bodyPr/>
        <a:lstStyle/>
        <a:p>
          <a:endParaRPr lang="en-US"/>
        </a:p>
      </dgm:t>
    </dgm:pt>
    <dgm:pt modelId="{2C361D40-69F2-407D-8AC2-8199F02CEC73}" type="pres">
      <dgm:prSet presAssocID="{E384C844-7D72-4BCC-A1FC-FE5D7285E3EC}" presName="desTx" presStyleLbl="alignAccFollowNode1" presStyleIdx="1" presStyleCnt="4">
        <dgm:presLayoutVars>
          <dgm:bulletEnabled val="1"/>
        </dgm:presLayoutVars>
      </dgm:prSet>
      <dgm:spPr/>
      <dgm:t>
        <a:bodyPr/>
        <a:lstStyle/>
        <a:p>
          <a:endParaRPr lang="en-US"/>
        </a:p>
      </dgm:t>
    </dgm:pt>
    <dgm:pt modelId="{C6DFE03F-5413-48A1-B4EB-DB6B94D8D38D}" type="pres">
      <dgm:prSet presAssocID="{F49259AD-B747-47FD-BD15-D9A3E39762CF}" presName="space" presStyleCnt="0"/>
      <dgm:spPr/>
    </dgm:pt>
    <dgm:pt modelId="{D3E6E98C-0E54-4442-980F-FFE98C0BCD98}" type="pres">
      <dgm:prSet presAssocID="{E079A006-A244-4DD2-BD21-FBC560BE1D90}" presName="composite" presStyleCnt="0"/>
      <dgm:spPr/>
    </dgm:pt>
    <dgm:pt modelId="{0CDD3C78-3DE6-4A79-870A-4B233B4B6D5D}" type="pres">
      <dgm:prSet presAssocID="{E079A006-A244-4DD2-BD21-FBC560BE1D90}" presName="parTx" presStyleLbl="alignNode1" presStyleIdx="2" presStyleCnt="4">
        <dgm:presLayoutVars>
          <dgm:chMax val="0"/>
          <dgm:chPref val="0"/>
          <dgm:bulletEnabled val="1"/>
        </dgm:presLayoutVars>
      </dgm:prSet>
      <dgm:spPr/>
      <dgm:t>
        <a:bodyPr/>
        <a:lstStyle/>
        <a:p>
          <a:endParaRPr lang="en-US"/>
        </a:p>
      </dgm:t>
    </dgm:pt>
    <dgm:pt modelId="{C189F89C-ACD5-465D-B7F5-42EA1C8FE344}" type="pres">
      <dgm:prSet presAssocID="{E079A006-A244-4DD2-BD21-FBC560BE1D90}" presName="desTx" presStyleLbl="alignAccFollowNode1" presStyleIdx="2" presStyleCnt="4">
        <dgm:presLayoutVars>
          <dgm:bulletEnabled val="1"/>
        </dgm:presLayoutVars>
      </dgm:prSet>
      <dgm:spPr/>
      <dgm:t>
        <a:bodyPr/>
        <a:lstStyle/>
        <a:p>
          <a:endParaRPr lang="en-US"/>
        </a:p>
      </dgm:t>
    </dgm:pt>
    <dgm:pt modelId="{3B6D4243-9557-4BD5-8CF5-8DC1DEBE525D}" type="pres">
      <dgm:prSet presAssocID="{0139C341-2424-463B-8749-386BB043D663}" presName="space" presStyleCnt="0"/>
      <dgm:spPr/>
    </dgm:pt>
    <dgm:pt modelId="{06FE329D-D6CA-4C3B-8DD9-FB7D942AF557}" type="pres">
      <dgm:prSet presAssocID="{80D9D28E-78E9-4A6A-ADF4-40C3FE14F434}" presName="composite" presStyleCnt="0"/>
      <dgm:spPr/>
    </dgm:pt>
    <dgm:pt modelId="{3CCD15C1-BAE8-4565-8B83-6ED48B4C04EF}" type="pres">
      <dgm:prSet presAssocID="{80D9D28E-78E9-4A6A-ADF4-40C3FE14F434}" presName="parTx" presStyleLbl="alignNode1" presStyleIdx="3" presStyleCnt="4">
        <dgm:presLayoutVars>
          <dgm:chMax val="0"/>
          <dgm:chPref val="0"/>
          <dgm:bulletEnabled val="1"/>
        </dgm:presLayoutVars>
      </dgm:prSet>
      <dgm:spPr/>
      <dgm:t>
        <a:bodyPr/>
        <a:lstStyle/>
        <a:p>
          <a:endParaRPr lang="en-US"/>
        </a:p>
      </dgm:t>
    </dgm:pt>
    <dgm:pt modelId="{691719DB-B5B8-449C-9A82-D0A025BE3D0F}" type="pres">
      <dgm:prSet presAssocID="{80D9D28E-78E9-4A6A-ADF4-40C3FE14F434}" presName="desTx" presStyleLbl="alignAccFollowNode1" presStyleIdx="3" presStyleCnt="4">
        <dgm:presLayoutVars>
          <dgm:bulletEnabled val="1"/>
        </dgm:presLayoutVars>
      </dgm:prSet>
      <dgm:spPr/>
      <dgm:t>
        <a:bodyPr/>
        <a:lstStyle/>
        <a:p>
          <a:endParaRPr lang="en-US"/>
        </a:p>
      </dgm:t>
    </dgm:pt>
  </dgm:ptLst>
  <dgm:cxnLst>
    <dgm:cxn modelId="{11BB5F5C-B917-4E4B-A647-6E46DC543B53}" type="presOf" srcId="{083F4F5C-3519-4238-B114-8E1CF1B099F0}" destId="{C189F89C-ACD5-465D-B7F5-42EA1C8FE344}" srcOrd="0" destOrd="0" presId="urn:microsoft.com/office/officeart/2005/8/layout/hList1"/>
    <dgm:cxn modelId="{4529A2E5-A593-4D77-B7AB-8AC690B8BD27}" srcId="{67721AA2-F86D-45DE-BD8D-F5DDCF00E26F}" destId="{80D9D28E-78E9-4A6A-ADF4-40C3FE14F434}" srcOrd="3" destOrd="0" parTransId="{5B3D6BAC-6FB7-4C63-8BF9-06200E3B14D6}" sibTransId="{4ED806B7-44DC-4540-868E-22F5A3ABC587}"/>
    <dgm:cxn modelId="{D62FA8F5-5215-4ABF-B31F-7396E932335A}" type="presOf" srcId="{24024EB0-443B-49E6-BF57-A954F4F544C2}" destId="{CD3FD719-5D13-426D-9B0E-25B217B80509}" srcOrd="0" destOrd="0" presId="urn:microsoft.com/office/officeart/2005/8/layout/hList1"/>
    <dgm:cxn modelId="{9A0BA5AF-58DB-4EFE-AAEA-8D027C506E73}" type="presOf" srcId="{6835AB55-FCA9-4CB4-AFFE-35153D2AA749}" destId="{2F78C3E5-4889-4A77-9108-DD5A5895E7BC}" srcOrd="0" destOrd="0" presId="urn:microsoft.com/office/officeart/2005/8/layout/hList1"/>
    <dgm:cxn modelId="{320E403F-6E1A-48CF-8F18-8D9F2D34609E}" type="presOf" srcId="{05314456-BA76-4299-98E2-7BBACDD44874}" destId="{691719DB-B5B8-449C-9A82-D0A025BE3D0F}" srcOrd="0" destOrd="1" presId="urn:microsoft.com/office/officeart/2005/8/layout/hList1"/>
    <dgm:cxn modelId="{3405D25A-BEF0-4E88-9489-569432B94B0C}" type="presOf" srcId="{A5F40005-FCCA-46EC-9286-C2144A200805}" destId="{2C361D40-69F2-407D-8AC2-8199F02CEC73}" srcOrd="0" destOrd="2" presId="urn:microsoft.com/office/officeart/2005/8/layout/hList1"/>
    <dgm:cxn modelId="{B3CD1618-570D-490F-98AA-E7770EC77E00}" srcId="{80D9D28E-78E9-4A6A-ADF4-40C3FE14F434}" destId="{9048C697-E7ED-4115-BACA-80B9CB9A3F77}" srcOrd="6" destOrd="0" parTransId="{88222538-1E0B-4592-AF1D-B17C10152670}" sibTransId="{3B319EAE-38A2-494C-8361-F996C34D5B97}"/>
    <dgm:cxn modelId="{D1D8C922-AEBD-4CAF-9E7F-67A400F13599}" srcId="{80D9D28E-78E9-4A6A-ADF4-40C3FE14F434}" destId="{FB50B025-ACD0-4851-BF30-604143DF2882}" srcOrd="5" destOrd="0" parTransId="{CE972FB9-3AC3-4BEA-A9CB-9291D318AFB9}" sibTransId="{B2E8834B-2E9E-4BB0-B511-20E3ABAE931B}"/>
    <dgm:cxn modelId="{8584A4D0-AB53-47EC-BDCF-8DA376B60058}" type="presOf" srcId="{C276DE1A-5207-4A95-BE08-5D32BCC421AB}" destId="{C189F89C-ACD5-465D-B7F5-42EA1C8FE344}" srcOrd="0" destOrd="1" presId="urn:microsoft.com/office/officeart/2005/8/layout/hList1"/>
    <dgm:cxn modelId="{DB1B7009-F356-44C5-AF18-0423394AA411}" srcId="{E384C844-7D72-4BCC-A1FC-FE5D7285E3EC}" destId="{140C9457-1E1E-4B24-A9CD-BD1AC18C3F6E}" srcOrd="1" destOrd="0" parTransId="{9D1BA41E-F1E2-474F-96F9-124F1966F6E0}" sibTransId="{2BEF4443-0074-40F5-975C-418B9C7CB6AE}"/>
    <dgm:cxn modelId="{8FC93C84-6C61-4D3B-8684-B50FEEC65A85}" type="presOf" srcId="{67721AA2-F86D-45DE-BD8D-F5DDCF00E26F}" destId="{07701593-A24F-4FBF-8653-6675C585B675}" srcOrd="0" destOrd="0" presId="urn:microsoft.com/office/officeart/2005/8/layout/hList1"/>
    <dgm:cxn modelId="{8479BB58-0866-40A2-AD0E-4A7F6BBC2380}" srcId="{80D9D28E-78E9-4A6A-ADF4-40C3FE14F434}" destId="{EE22A6B9-AB5A-43DB-B1FB-0F8AEE66C3C6}" srcOrd="3" destOrd="0" parTransId="{78520E6F-4E74-411D-86D5-31AC09D8F313}" sibTransId="{ED7E118A-60E8-441D-B10B-B3FB6B1B4B20}"/>
    <dgm:cxn modelId="{641E312C-622F-4AB0-A9D1-92A4F751BF04}" srcId="{E384C844-7D72-4BCC-A1FC-FE5D7285E3EC}" destId="{FBA36CC9-DB52-4F43-B0C5-8702C562D67C}" srcOrd="0" destOrd="0" parTransId="{24130F65-DCC9-4ED2-8151-EBF04F35C511}" sibTransId="{772E899D-860E-4764-985A-5DA81F196A31}"/>
    <dgm:cxn modelId="{E02BB309-5D01-46FB-B0BB-0D08DFA321B9}" srcId="{E384C844-7D72-4BCC-A1FC-FE5D7285E3EC}" destId="{A5F40005-FCCA-46EC-9286-C2144A200805}" srcOrd="2" destOrd="0" parTransId="{D3FC04C6-19EA-46EB-9C94-22EC051E37DC}" sibTransId="{4F478157-1CDA-4E73-A05E-45B2F0B3AC53}"/>
    <dgm:cxn modelId="{06734715-0031-46AF-B9A3-B8B7CA442480}" srcId="{80D9D28E-78E9-4A6A-ADF4-40C3FE14F434}" destId="{05314456-BA76-4299-98E2-7BBACDD44874}" srcOrd="1" destOrd="0" parTransId="{ACB5896C-7142-4A44-85B5-4503D6C46F03}" sibTransId="{8C72343E-A512-48CB-824A-D9899071E627}"/>
    <dgm:cxn modelId="{124C8206-5815-447C-96F7-B903BACDA274}" srcId="{24024EB0-443B-49E6-BF57-A954F4F544C2}" destId="{6835AB55-FCA9-4CB4-AFFE-35153D2AA749}" srcOrd="0" destOrd="0" parTransId="{7248C612-5EF4-4DE4-B4C0-077269D7047A}" sibTransId="{BB30401A-65FD-48A9-BAEA-8BB42C119391}"/>
    <dgm:cxn modelId="{54DCAB61-DF75-4986-A634-E93DE8EB86C3}" srcId="{24024EB0-443B-49E6-BF57-A954F4F544C2}" destId="{0305CC7B-3D78-4CCA-87E8-9C364A6325D7}" srcOrd="1" destOrd="0" parTransId="{D14BAAFD-ABAE-4574-8B87-E39F0A1D7F01}" sibTransId="{59077A5F-11D2-4A20-B865-B8B9D7B51C9F}"/>
    <dgm:cxn modelId="{B6F2B13E-2EA5-4ED2-B2B8-B282FF0161A0}" type="presOf" srcId="{8904728C-768C-4C8C-BA39-2CF660098DF7}" destId="{691719DB-B5B8-449C-9A82-D0A025BE3D0F}" srcOrd="0" destOrd="0" presId="urn:microsoft.com/office/officeart/2005/8/layout/hList1"/>
    <dgm:cxn modelId="{B113BD23-F1F5-4349-A40A-EDE1BCEEE0DA}" srcId="{67721AA2-F86D-45DE-BD8D-F5DDCF00E26F}" destId="{24024EB0-443B-49E6-BF57-A954F4F544C2}" srcOrd="0" destOrd="0" parTransId="{B1B227FB-D8B7-41B4-9B47-6A5ADE9F1D2C}" sibTransId="{6FBDF0D1-240B-4E9C-B022-93909C5606FB}"/>
    <dgm:cxn modelId="{69BD85F6-7F3F-4854-9F14-6522C57B1182}" srcId="{E079A006-A244-4DD2-BD21-FBC560BE1D90}" destId="{C276DE1A-5207-4A95-BE08-5D32BCC421AB}" srcOrd="1" destOrd="0" parTransId="{15BC0760-512D-46D7-9403-AC80D794B7B3}" sibTransId="{81DE63A6-9ECC-4275-BB1D-F81E8D4CE5F8}"/>
    <dgm:cxn modelId="{E852F64E-0AB5-4AFC-8E18-7EC0943741E4}" srcId="{67721AA2-F86D-45DE-BD8D-F5DDCF00E26F}" destId="{E384C844-7D72-4BCC-A1FC-FE5D7285E3EC}" srcOrd="1" destOrd="0" parTransId="{98850F1D-1836-48A7-920F-5FFE4FFF7A78}" sibTransId="{F49259AD-B747-47FD-BD15-D9A3E39762CF}"/>
    <dgm:cxn modelId="{49F06F90-D9C5-477C-92B1-108BF4DAEEBC}" type="presOf" srcId="{140C9457-1E1E-4B24-A9CD-BD1AC18C3F6E}" destId="{2C361D40-69F2-407D-8AC2-8199F02CEC73}" srcOrd="0" destOrd="1" presId="urn:microsoft.com/office/officeart/2005/8/layout/hList1"/>
    <dgm:cxn modelId="{7E97998D-43F1-4879-B20B-291CB037AB3C}" type="presOf" srcId="{80D9D28E-78E9-4A6A-ADF4-40C3FE14F434}" destId="{3CCD15C1-BAE8-4565-8B83-6ED48B4C04EF}" srcOrd="0" destOrd="0" presId="urn:microsoft.com/office/officeart/2005/8/layout/hList1"/>
    <dgm:cxn modelId="{4FF33E47-8A32-4B83-A0E5-6ABCCBBD4672}" type="presOf" srcId="{E079A006-A244-4DD2-BD21-FBC560BE1D90}" destId="{0CDD3C78-3DE6-4A79-870A-4B233B4B6D5D}" srcOrd="0" destOrd="0" presId="urn:microsoft.com/office/officeart/2005/8/layout/hList1"/>
    <dgm:cxn modelId="{198704E3-8374-43B1-B01A-526EC0215D8F}" srcId="{80D9D28E-78E9-4A6A-ADF4-40C3FE14F434}" destId="{F83CD18A-2E09-4793-8A2D-1F3826C95B45}" srcOrd="4" destOrd="0" parTransId="{7D61AE77-2870-45D8-8830-72B822359CF7}" sibTransId="{08778788-DB17-4165-A88F-054661872CA2}"/>
    <dgm:cxn modelId="{6B3FF8AE-96C1-4737-A7FB-01CB650008FF}" srcId="{80D9D28E-78E9-4A6A-ADF4-40C3FE14F434}" destId="{01A9B72C-0B7F-43D8-8229-F8281AC4E0F5}" srcOrd="2" destOrd="0" parTransId="{3D7BDD48-3E64-404F-BF06-440D6F575B3A}" sibTransId="{9784EDE3-00D4-4BF5-BA2C-F907B5B7D019}"/>
    <dgm:cxn modelId="{DA1F0DC4-A036-4EFF-81EE-0156B8AF3D7A}" srcId="{80D9D28E-78E9-4A6A-ADF4-40C3FE14F434}" destId="{8904728C-768C-4C8C-BA39-2CF660098DF7}" srcOrd="0" destOrd="0" parTransId="{62D2E375-160C-46F3-AF96-7590CED97606}" sibTransId="{05947182-4AA0-451B-983F-3DEFF6DF8D77}"/>
    <dgm:cxn modelId="{3C33457D-9E59-4758-913E-59D8C719C4D9}" type="presOf" srcId="{FB50B025-ACD0-4851-BF30-604143DF2882}" destId="{691719DB-B5B8-449C-9A82-D0A025BE3D0F}" srcOrd="0" destOrd="5" presId="urn:microsoft.com/office/officeart/2005/8/layout/hList1"/>
    <dgm:cxn modelId="{AB40D7CC-4467-4DA0-A9E7-CED62F8E5A0E}" srcId="{E079A006-A244-4DD2-BD21-FBC560BE1D90}" destId="{083F4F5C-3519-4238-B114-8E1CF1B099F0}" srcOrd="0" destOrd="0" parTransId="{D09F784F-942D-4008-9BC4-7AFC07BCE7EA}" sibTransId="{4E3D6D4E-799E-41DC-8537-6C4922BDDDA0}"/>
    <dgm:cxn modelId="{1159DF69-E576-47D2-AB27-91A1F0FFD60F}" srcId="{E079A006-A244-4DD2-BD21-FBC560BE1D90}" destId="{55E04745-59DD-43DA-A68C-8E092FEDFA4E}" srcOrd="2" destOrd="0" parTransId="{4D2DCB2C-E3CC-400F-8018-C843071844DC}" sibTransId="{CAD36D6B-B6F3-44F4-A7E7-F6E2DC26129E}"/>
    <dgm:cxn modelId="{BFAEC8E7-2A5F-4046-841E-BA0BC7B07BE2}" type="presOf" srcId="{01A9B72C-0B7F-43D8-8229-F8281AC4E0F5}" destId="{691719DB-B5B8-449C-9A82-D0A025BE3D0F}" srcOrd="0" destOrd="2" presId="urn:microsoft.com/office/officeart/2005/8/layout/hList1"/>
    <dgm:cxn modelId="{C708DED5-3902-403E-834D-859429C5649A}" type="presOf" srcId="{FBA36CC9-DB52-4F43-B0C5-8702C562D67C}" destId="{2C361D40-69F2-407D-8AC2-8199F02CEC73}" srcOrd="0" destOrd="0" presId="urn:microsoft.com/office/officeart/2005/8/layout/hList1"/>
    <dgm:cxn modelId="{A36D7A6A-933C-4AD7-BC80-2F6FBE733FE3}" type="presOf" srcId="{EE22A6B9-AB5A-43DB-B1FB-0F8AEE66C3C6}" destId="{691719DB-B5B8-449C-9A82-D0A025BE3D0F}" srcOrd="0" destOrd="3" presId="urn:microsoft.com/office/officeart/2005/8/layout/hList1"/>
    <dgm:cxn modelId="{B4A98463-04B6-47CA-BBBA-51E27E61636B}" type="presOf" srcId="{9048C697-E7ED-4115-BACA-80B9CB9A3F77}" destId="{691719DB-B5B8-449C-9A82-D0A025BE3D0F}" srcOrd="0" destOrd="6" presId="urn:microsoft.com/office/officeart/2005/8/layout/hList1"/>
    <dgm:cxn modelId="{69ADF4C8-9973-41A6-88E6-55E8165C9E29}" type="presOf" srcId="{F83CD18A-2E09-4793-8A2D-1F3826C95B45}" destId="{691719DB-B5B8-449C-9A82-D0A025BE3D0F}" srcOrd="0" destOrd="4" presId="urn:microsoft.com/office/officeart/2005/8/layout/hList1"/>
    <dgm:cxn modelId="{7CA026F1-0AAD-4BB3-8365-C40C56E1035C}" srcId="{67721AA2-F86D-45DE-BD8D-F5DDCF00E26F}" destId="{E079A006-A244-4DD2-BD21-FBC560BE1D90}" srcOrd="2" destOrd="0" parTransId="{A64E3C68-E2BD-4ACE-AC2B-1E5F3DE43975}" sibTransId="{0139C341-2424-463B-8749-386BB043D663}"/>
    <dgm:cxn modelId="{B52273C8-41B1-4E37-AE03-37F249A58B48}" type="presOf" srcId="{55E04745-59DD-43DA-A68C-8E092FEDFA4E}" destId="{C189F89C-ACD5-465D-B7F5-42EA1C8FE344}" srcOrd="0" destOrd="2" presId="urn:microsoft.com/office/officeart/2005/8/layout/hList1"/>
    <dgm:cxn modelId="{84DC4761-094D-4B4F-BA0F-AB366E9DDD01}" type="presOf" srcId="{0305CC7B-3D78-4CCA-87E8-9C364A6325D7}" destId="{2F78C3E5-4889-4A77-9108-DD5A5895E7BC}" srcOrd="0" destOrd="1" presId="urn:microsoft.com/office/officeart/2005/8/layout/hList1"/>
    <dgm:cxn modelId="{3F43DAD0-98D5-4730-853F-F10AFCAA0146}" type="presOf" srcId="{E384C844-7D72-4BCC-A1FC-FE5D7285E3EC}" destId="{CB31669D-233B-4AF5-9A82-8693FE7C7AF3}" srcOrd="0" destOrd="0" presId="urn:microsoft.com/office/officeart/2005/8/layout/hList1"/>
    <dgm:cxn modelId="{FECEF7C8-6A61-4522-ABB2-8063C7B4C6F0}" type="presParOf" srcId="{07701593-A24F-4FBF-8653-6675C585B675}" destId="{C6876C18-F424-41F3-B8B1-DB2935538D70}" srcOrd="0" destOrd="0" presId="urn:microsoft.com/office/officeart/2005/8/layout/hList1"/>
    <dgm:cxn modelId="{5AAF4B2D-4163-49EC-96B4-1FEFC8386439}" type="presParOf" srcId="{C6876C18-F424-41F3-B8B1-DB2935538D70}" destId="{CD3FD719-5D13-426D-9B0E-25B217B80509}" srcOrd="0" destOrd="0" presId="urn:microsoft.com/office/officeart/2005/8/layout/hList1"/>
    <dgm:cxn modelId="{8DB4367F-7A51-455C-B9A5-5EB456801653}" type="presParOf" srcId="{C6876C18-F424-41F3-B8B1-DB2935538D70}" destId="{2F78C3E5-4889-4A77-9108-DD5A5895E7BC}" srcOrd="1" destOrd="0" presId="urn:microsoft.com/office/officeart/2005/8/layout/hList1"/>
    <dgm:cxn modelId="{A07EB07D-979C-42D0-9CC3-D2438B902129}" type="presParOf" srcId="{07701593-A24F-4FBF-8653-6675C585B675}" destId="{65CE6D6E-30B2-4A90-AE71-122F865BA12C}" srcOrd="1" destOrd="0" presId="urn:microsoft.com/office/officeart/2005/8/layout/hList1"/>
    <dgm:cxn modelId="{C389F16C-3269-433E-858D-4D071CDEDF38}" type="presParOf" srcId="{07701593-A24F-4FBF-8653-6675C585B675}" destId="{0F2EDE40-FA5C-476B-A91A-70348CA95A4E}" srcOrd="2" destOrd="0" presId="urn:microsoft.com/office/officeart/2005/8/layout/hList1"/>
    <dgm:cxn modelId="{A265E694-C088-4B97-80AC-E6627780B994}" type="presParOf" srcId="{0F2EDE40-FA5C-476B-A91A-70348CA95A4E}" destId="{CB31669D-233B-4AF5-9A82-8693FE7C7AF3}" srcOrd="0" destOrd="0" presId="urn:microsoft.com/office/officeart/2005/8/layout/hList1"/>
    <dgm:cxn modelId="{E270B079-1846-4D1C-8294-C3A701A26FC1}" type="presParOf" srcId="{0F2EDE40-FA5C-476B-A91A-70348CA95A4E}" destId="{2C361D40-69F2-407D-8AC2-8199F02CEC73}" srcOrd="1" destOrd="0" presId="urn:microsoft.com/office/officeart/2005/8/layout/hList1"/>
    <dgm:cxn modelId="{5AF449EC-972E-4940-9572-34442DD3DBF8}" type="presParOf" srcId="{07701593-A24F-4FBF-8653-6675C585B675}" destId="{C6DFE03F-5413-48A1-B4EB-DB6B94D8D38D}" srcOrd="3" destOrd="0" presId="urn:microsoft.com/office/officeart/2005/8/layout/hList1"/>
    <dgm:cxn modelId="{D94E8995-756A-4EF4-A0C8-47B1674A7727}" type="presParOf" srcId="{07701593-A24F-4FBF-8653-6675C585B675}" destId="{D3E6E98C-0E54-4442-980F-FFE98C0BCD98}" srcOrd="4" destOrd="0" presId="urn:microsoft.com/office/officeart/2005/8/layout/hList1"/>
    <dgm:cxn modelId="{83D29C63-4786-4022-9F66-FD508FAE14A5}" type="presParOf" srcId="{D3E6E98C-0E54-4442-980F-FFE98C0BCD98}" destId="{0CDD3C78-3DE6-4A79-870A-4B233B4B6D5D}" srcOrd="0" destOrd="0" presId="urn:microsoft.com/office/officeart/2005/8/layout/hList1"/>
    <dgm:cxn modelId="{42E1B531-80FA-4B50-AA43-C242565DB6B2}" type="presParOf" srcId="{D3E6E98C-0E54-4442-980F-FFE98C0BCD98}" destId="{C189F89C-ACD5-465D-B7F5-42EA1C8FE344}" srcOrd="1" destOrd="0" presId="urn:microsoft.com/office/officeart/2005/8/layout/hList1"/>
    <dgm:cxn modelId="{65C8EB2B-46DF-4CEB-A46A-C2D8694CB68C}" type="presParOf" srcId="{07701593-A24F-4FBF-8653-6675C585B675}" destId="{3B6D4243-9557-4BD5-8CF5-8DC1DEBE525D}" srcOrd="5" destOrd="0" presId="urn:microsoft.com/office/officeart/2005/8/layout/hList1"/>
    <dgm:cxn modelId="{CCCFBF05-5770-47CB-A78B-F08F5D5532F3}" type="presParOf" srcId="{07701593-A24F-4FBF-8653-6675C585B675}" destId="{06FE329D-D6CA-4C3B-8DD9-FB7D942AF557}" srcOrd="6" destOrd="0" presId="urn:microsoft.com/office/officeart/2005/8/layout/hList1"/>
    <dgm:cxn modelId="{A112CA2D-7D5A-4446-8331-577EAC0DA429}" type="presParOf" srcId="{06FE329D-D6CA-4C3B-8DD9-FB7D942AF557}" destId="{3CCD15C1-BAE8-4565-8B83-6ED48B4C04EF}" srcOrd="0" destOrd="0" presId="urn:microsoft.com/office/officeart/2005/8/layout/hList1"/>
    <dgm:cxn modelId="{C8098CFC-4D68-43D4-AE01-EAD95EA3533C}" type="presParOf" srcId="{06FE329D-D6CA-4C3B-8DD9-FB7D942AF557}" destId="{691719DB-B5B8-449C-9A82-D0A025BE3D0F}"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3FD719-5D13-426D-9B0E-25B217B80509}">
      <dsp:nvSpPr>
        <dsp:cNvPr id="0" name=""/>
        <dsp:cNvSpPr/>
      </dsp:nvSpPr>
      <dsp:spPr>
        <a:xfrm>
          <a:off x="7936017" y="923011"/>
          <a:ext cx="2319345" cy="808819"/>
        </a:xfrm>
        <a:prstGeom prst="rect">
          <a:avLst/>
        </a:prstGeom>
        <a:gradFill rotWithShape="0">
          <a:gsLst>
            <a:gs pos="0">
              <a:schemeClr val="accent5">
                <a:hueOff val="0"/>
                <a:satOff val="0"/>
                <a:lumOff val="0"/>
                <a:alphaOff val="0"/>
                <a:tint val="100000"/>
                <a:shade val="85000"/>
                <a:satMod val="100000"/>
                <a:lumMod val="100000"/>
              </a:schemeClr>
            </a:gs>
            <a:gs pos="100000">
              <a:schemeClr val="accent5">
                <a:hueOff val="0"/>
                <a:satOff val="0"/>
                <a:lumOff val="0"/>
                <a:alphaOff val="0"/>
                <a:tint val="90000"/>
                <a:shade val="100000"/>
                <a:satMod val="150000"/>
                <a:lumMod val="100000"/>
              </a:schemeClr>
            </a:gs>
          </a:gsLst>
          <a:path path="circle">
            <a:fillToRect l="100000" t="100000" r="100000" b="100000"/>
          </a:path>
        </a:gradFill>
        <a:ln w="9525" cap="flat" cmpd="sng" algn="ctr">
          <a:solidFill>
            <a:schemeClr val="accent5">
              <a:hueOff val="0"/>
              <a:satOff val="0"/>
              <a:lumOff val="0"/>
              <a:alphaOff val="0"/>
            </a:schemeClr>
          </a:solidFill>
          <a:prstDash val="solid"/>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accent5">
              <a:hueOff val="0"/>
              <a:satOff val="0"/>
              <a:lumOff val="0"/>
              <a:alphaOff val="0"/>
              <a:shade val="35000"/>
              <a:satMod val="160000"/>
            </a:schemeClr>
          </a:contourClr>
        </a:sp3d>
      </dsp:spPr>
      <dsp:style>
        <a:lnRef idx="1">
          <a:scrgbClr r="0" g="0" b="0"/>
        </a:lnRef>
        <a:fillRef idx="3">
          <a:scrgbClr r="0" g="0" b="0"/>
        </a:fillRef>
        <a:effectRef idx="3">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rtl="1">
            <a:lnSpc>
              <a:spcPct val="90000"/>
            </a:lnSpc>
            <a:spcBef>
              <a:spcPct val="0"/>
            </a:spcBef>
            <a:spcAft>
              <a:spcPct val="35000"/>
            </a:spcAft>
          </a:pPr>
          <a:r>
            <a:rPr lang="fa-IR" sz="1900" kern="1200" dirty="0" smtClean="0">
              <a:cs typeface="B Nazanin" panose="00000400000000000000" pitchFamily="2" charset="-78"/>
            </a:rPr>
            <a:t>فصل  اول : مقدمه </a:t>
          </a:r>
          <a:endParaRPr lang="en-US" sz="1900" kern="1200" dirty="0">
            <a:cs typeface="B Nazanin" panose="00000400000000000000" pitchFamily="2" charset="-78"/>
          </a:endParaRPr>
        </a:p>
      </dsp:txBody>
      <dsp:txXfrm>
        <a:off x="7936017" y="923011"/>
        <a:ext cx="2319345" cy="808819"/>
      </dsp:txXfrm>
    </dsp:sp>
    <dsp:sp modelId="{2F78C3E5-4889-4A77-9108-DD5A5895E7BC}">
      <dsp:nvSpPr>
        <dsp:cNvPr id="0" name=""/>
        <dsp:cNvSpPr/>
      </dsp:nvSpPr>
      <dsp:spPr>
        <a:xfrm>
          <a:off x="7936017" y="1731830"/>
          <a:ext cx="2319345" cy="3523379"/>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a:outerShdw blurRad="50800" dist="12700" dir="5400000" algn="ctr" rotWithShape="0">
            <a:srgbClr val="000000">
              <a:alpha val="50000"/>
            </a:srgbClr>
          </a:outerShdw>
        </a:effectLst>
      </dsp:spPr>
      <dsp:style>
        <a:lnRef idx="1">
          <a:scrgbClr r="0" g="0" b="0"/>
        </a:lnRef>
        <a:fillRef idx="1">
          <a:scrgbClr r="0" g="0" b="0"/>
        </a:fillRef>
        <a:effectRef idx="2">
          <a:scrgbClr r="0" g="0" b="0"/>
        </a:effectRef>
        <a:fontRef idx="minor"/>
      </dsp:style>
      <dsp:txBody>
        <a:bodyPr spcFirstLastPara="0" vert="horz" wrap="square" lIns="101346" tIns="101346" rIns="135128" bIns="152019" numCol="1" spcCol="1270" anchor="t" anchorCtr="0">
          <a:noAutofit/>
        </a:bodyPr>
        <a:lstStyle/>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چکیده</a:t>
          </a:r>
          <a:endParaRPr lang="en-US" sz="1900" kern="1200" dirty="0">
            <a:cs typeface="B Nazanin" panose="00000400000000000000" pitchFamily="2" charset="-78"/>
          </a:endParaRPr>
        </a:p>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صلاحیت پروازی </a:t>
          </a:r>
          <a:endParaRPr lang="en-US" sz="1900" kern="1200" dirty="0">
            <a:cs typeface="B Nazanin" panose="00000400000000000000" pitchFamily="2" charset="-78"/>
          </a:endParaRPr>
        </a:p>
      </dsp:txBody>
      <dsp:txXfrm>
        <a:off x="7936017" y="1731830"/>
        <a:ext cx="2319345" cy="3523379"/>
      </dsp:txXfrm>
    </dsp:sp>
    <dsp:sp modelId="{CB31669D-233B-4AF5-9A82-8693FE7C7AF3}">
      <dsp:nvSpPr>
        <dsp:cNvPr id="0" name=""/>
        <dsp:cNvSpPr/>
      </dsp:nvSpPr>
      <dsp:spPr>
        <a:xfrm>
          <a:off x="5291964" y="923011"/>
          <a:ext cx="2319345" cy="808819"/>
        </a:xfrm>
        <a:prstGeom prst="rect">
          <a:avLst/>
        </a:prstGeom>
        <a:gradFill rotWithShape="0">
          <a:gsLst>
            <a:gs pos="0">
              <a:schemeClr val="accent5">
                <a:hueOff val="785595"/>
                <a:satOff val="-3757"/>
                <a:lumOff val="4118"/>
                <a:alphaOff val="0"/>
                <a:tint val="100000"/>
                <a:shade val="85000"/>
                <a:satMod val="100000"/>
                <a:lumMod val="100000"/>
              </a:schemeClr>
            </a:gs>
            <a:gs pos="100000">
              <a:schemeClr val="accent5">
                <a:hueOff val="785595"/>
                <a:satOff val="-3757"/>
                <a:lumOff val="4118"/>
                <a:alphaOff val="0"/>
                <a:tint val="90000"/>
                <a:shade val="100000"/>
                <a:satMod val="150000"/>
                <a:lumMod val="100000"/>
              </a:schemeClr>
            </a:gs>
          </a:gsLst>
          <a:path path="circle">
            <a:fillToRect l="100000" t="100000" r="100000" b="100000"/>
          </a:path>
        </a:gradFill>
        <a:ln w="9525" cap="flat" cmpd="sng" algn="ctr">
          <a:solidFill>
            <a:schemeClr val="accent5">
              <a:hueOff val="785595"/>
              <a:satOff val="-3757"/>
              <a:lumOff val="4118"/>
              <a:alphaOff val="0"/>
            </a:schemeClr>
          </a:solidFill>
          <a:prstDash val="solid"/>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accent5">
              <a:hueOff val="785595"/>
              <a:satOff val="-3757"/>
              <a:lumOff val="4118"/>
              <a:alphaOff val="0"/>
              <a:shade val="35000"/>
              <a:satMod val="160000"/>
            </a:schemeClr>
          </a:contourClr>
        </a:sp3d>
      </dsp:spPr>
      <dsp:style>
        <a:lnRef idx="1">
          <a:scrgbClr r="0" g="0" b="0"/>
        </a:lnRef>
        <a:fillRef idx="3">
          <a:scrgbClr r="0" g="0" b="0"/>
        </a:fillRef>
        <a:effectRef idx="3">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rtl="1">
            <a:lnSpc>
              <a:spcPct val="90000"/>
            </a:lnSpc>
            <a:spcBef>
              <a:spcPct val="0"/>
            </a:spcBef>
            <a:spcAft>
              <a:spcPct val="35000"/>
            </a:spcAft>
          </a:pPr>
          <a:r>
            <a:rPr lang="fa-IR" sz="1900" kern="1200" dirty="0" smtClean="0">
              <a:cs typeface="B Nazanin" panose="00000400000000000000" pitchFamily="2" charset="-78"/>
            </a:rPr>
            <a:t>فصل دوم : اصول اولیه </a:t>
          </a:r>
          <a:endParaRPr lang="en-US" sz="1900" kern="1200" dirty="0">
            <a:cs typeface="B Nazanin" panose="00000400000000000000" pitchFamily="2" charset="-78"/>
          </a:endParaRPr>
        </a:p>
      </dsp:txBody>
      <dsp:txXfrm>
        <a:off x="5291964" y="923011"/>
        <a:ext cx="2319345" cy="808819"/>
      </dsp:txXfrm>
    </dsp:sp>
    <dsp:sp modelId="{2C361D40-69F2-407D-8AC2-8199F02CEC73}">
      <dsp:nvSpPr>
        <dsp:cNvPr id="0" name=""/>
        <dsp:cNvSpPr/>
      </dsp:nvSpPr>
      <dsp:spPr>
        <a:xfrm>
          <a:off x="5291964" y="1731830"/>
          <a:ext cx="2319345" cy="3523379"/>
        </a:xfrm>
        <a:prstGeom prst="rect">
          <a:avLst/>
        </a:prstGeom>
        <a:solidFill>
          <a:schemeClr val="accent5">
            <a:tint val="40000"/>
            <a:alpha val="90000"/>
            <a:hueOff val="868450"/>
            <a:satOff val="1599"/>
            <a:lumOff val="708"/>
            <a:alphaOff val="0"/>
          </a:schemeClr>
        </a:solidFill>
        <a:ln w="9525" cap="flat" cmpd="sng" algn="ctr">
          <a:solidFill>
            <a:schemeClr val="accent5">
              <a:tint val="40000"/>
              <a:alpha val="90000"/>
              <a:hueOff val="868450"/>
              <a:satOff val="1599"/>
              <a:lumOff val="708"/>
              <a:alphaOff val="0"/>
            </a:schemeClr>
          </a:solidFill>
          <a:prstDash val="solid"/>
        </a:ln>
        <a:effectLst>
          <a:outerShdw blurRad="50800" dist="12700" dir="5400000" algn="ctr" rotWithShape="0">
            <a:srgbClr val="000000">
              <a:alpha val="50000"/>
            </a:srgbClr>
          </a:outerShdw>
        </a:effectLst>
      </dsp:spPr>
      <dsp:style>
        <a:lnRef idx="1">
          <a:scrgbClr r="0" g="0" b="0"/>
        </a:lnRef>
        <a:fillRef idx="1">
          <a:scrgbClr r="0" g="0" b="0"/>
        </a:fillRef>
        <a:effectRef idx="2">
          <a:scrgbClr r="0" g="0" b="0"/>
        </a:effectRef>
        <a:fontRef idx="minor"/>
      </dsp:style>
      <dsp:txBody>
        <a:bodyPr spcFirstLastPara="0" vert="horz" wrap="square" lIns="101346" tIns="101346" rIns="135128" bIns="152019" numCol="1" spcCol="1270" anchor="t" anchorCtr="0">
          <a:noAutofit/>
        </a:bodyPr>
        <a:lstStyle/>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استانداردهای بین المللی </a:t>
          </a:r>
          <a:endParaRPr lang="en-US" sz="1900" kern="1200" dirty="0">
            <a:cs typeface="B Nazanin" panose="00000400000000000000" pitchFamily="2" charset="-78"/>
          </a:endParaRPr>
        </a:p>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سازمان مجاز (هواپیمایی کشوری)</a:t>
          </a:r>
          <a:endParaRPr lang="en-US" sz="1900" kern="1200" dirty="0">
            <a:cs typeface="B Nazanin" panose="00000400000000000000" pitchFamily="2" charset="-78"/>
          </a:endParaRPr>
        </a:p>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وظایف سازمان مجاز صلاحیت پروازی </a:t>
          </a:r>
          <a:endParaRPr lang="en-US" sz="1900" kern="1200" dirty="0">
            <a:cs typeface="B Nazanin" panose="00000400000000000000" pitchFamily="2" charset="-78"/>
          </a:endParaRPr>
        </a:p>
      </dsp:txBody>
      <dsp:txXfrm>
        <a:off x="5291964" y="1731830"/>
        <a:ext cx="2319345" cy="3523379"/>
      </dsp:txXfrm>
    </dsp:sp>
    <dsp:sp modelId="{0CDD3C78-3DE6-4A79-870A-4B233B4B6D5D}">
      <dsp:nvSpPr>
        <dsp:cNvPr id="0" name=""/>
        <dsp:cNvSpPr/>
      </dsp:nvSpPr>
      <dsp:spPr>
        <a:xfrm>
          <a:off x="2647910" y="923011"/>
          <a:ext cx="2319345" cy="808819"/>
        </a:xfrm>
        <a:prstGeom prst="rect">
          <a:avLst/>
        </a:prstGeom>
        <a:gradFill rotWithShape="0">
          <a:gsLst>
            <a:gs pos="0">
              <a:schemeClr val="accent5">
                <a:hueOff val="1571189"/>
                <a:satOff val="-7513"/>
                <a:lumOff val="8235"/>
                <a:alphaOff val="0"/>
                <a:tint val="100000"/>
                <a:shade val="85000"/>
                <a:satMod val="100000"/>
                <a:lumMod val="100000"/>
              </a:schemeClr>
            </a:gs>
            <a:gs pos="100000">
              <a:schemeClr val="accent5">
                <a:hueOff val="1571189"/>
                <a:satOff val="-7513"/>
                <a:lumOff val="8235"/>
                <a:alphaOff val="0"/>
                <a:tint val="90000"/>
                <a:shade val="100000"/>
                <a:satMod val="150000"/>
                <a:lumMod val="100000"/>
              </a:schemeClr>
            </a:gs>
          </a:gsLst>
          <a:path path="circle">
            <a:fillToRect l="100000" t="100000" r="100000" b="100000"/>
          </a:path>
        </a:gradFill>
        <a:ln w="9525" cap="flat" cmpd="sng" algn="ctr">
          <a:solidFill>
            <a:schemeClr val="accent5">
              <a:hueOff val="1571189"/>
              <a:satOff val="-7513"/>
              <a:lumOff val="8235"/>
              <a:alphaOff val="0"/>
            </a:schemeClr>
          </a:solidFill>
          <a:prstDash val="solid"/>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accent5">
              <a:hueOff val="1571189"/>
              <a:satOff val="-7513"/>
              <a:lumOff val="8235"/>
              <a:alphaOff val="0"/>
              <a:shade val="35000"/>
              <a:satMod val="160000"/>
            </a:schemeClr>
          </a:contourClr>
        </a:sp3d>
      </dsp:spPr>
      <dsp:style>
        <a:lnRef idx="1">
          <a:scrgbClr r="0" g="0" b="0"/>
        </a:lnRef>
        <a:fillRef idx="3">
          <a:scrgbClr r="0" g="0" b="0"/>
        </a:fillRef>
        <a:effectRef idx="3">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rtl="1">
            <a:lnSpc>
              <a:spcPct val="90000"/>
            </a:lnSpc>
            <a:spcBef>
              <a:spcPct val="0"/>
            </a:spcBef>
            <a:spcAft>
              <a:spcPct val="35000"/>
            </a:spcAft>
          </a:pPr>
          <a:r>
            <a:rPr lang="fa-IR" sz="1900" kern="1200" dirty="0" smtClean="0">
              <a:cs typeface="B Nazanin" panose="00000400000000000000" pitchFamily="2" charset="-78"/>
            </a:rPr>
            <a:t> فصل سوم: نیازمندیهای ساختاری </a:t>
          </a:r>
          <a:endParaRPr lang="en-US" sz="1900" kern="1200" dirty="0">
            <a:cs typeface="B Nazanin" panose="00000400000000000000" pitchFamily="2" charset="-78"/>
          </a:endParaRPr>
        </a:p>
      </dsp:txBody>
      <dsp:txXfrm>
        <a:off x="2647910" y="923011"/>
        <a:ext cx="2319345" cy="808819"/>
      </dsp:txXfrm>
    </dsp:sp>
    <dsp:sp modelId="{C189F89C-ACD5-465D-B7F5-42EA1C8FE344}">
      <dsp:nvSpPr>
        <dsp:cNvPr id="0" name=""/>
        <dsp:cNvSpPr/>
      </dsp:nvSpPr>
      <dsp:spPr>
        <a:xfrm>
          <a:off x="2647910" y="1731830"/>
          <a:ext cx="2319345" cy="3523379"/>
        </a:xfrm>
        <a:prstGeom prst="rect">
          <a:avLst/>
        </a:prstGeom>
        <a:solidFill>
          <a:schemeClr val="accent5">
            <a:tint val="40000"/>
            <a:alpha val="90000"/>
            <a:hueOff val="1736901"/>
            <a:satOff val="3197"/>
            <a:lumOff val="1417"/>
            <a:alphaOff val="0"/>
          </a:schemeClr>
        </a:solidFill>
        <a:ln w="9525" cap="flat" cmpd="sng" algn="ctr">
          <a:solidFill>
            <a:schemeClr val="accent5">
              <a:tint val="40000"/>
              <a:alpha val="90000"/>
              <a:hueOff val="1736901"/>
              <a:satOff val="3197"/>
              <a:lumOff val="1417"/>
              <a:alphaOff val="0"/>
            </a:schemeClr>
          </a:solidFill>
          <a:prstDash val="solid"/>
        </a:ln>
        <a:effectLst>
          <a:outerShdw blurRad="50800" dist="12700" dir="5400000" algn="ctr" rotWithShape="0">
            <a:srgbClr val="000000">
              <a:alpha val="50000"/>
            </a:srgbClr>
          </a:outerShdw>
        </a:effectLst>
      </dsp:spPr>
      <dsp:style>
        <a:lnRef idx="1">
          <a:scrgbClr r="0" g="0" b="0"/>
        </a:lnRef>
        <a:fillRef idx="1">
          <a:scrgbClr r="0" g="0" b="0"/>
        </a:fillRef>
        <a:effectRef idx="2">
          <a:scrgbClr r="0" g="0" b="0"/>
        </a:effectRef>
        <a:fontRef idx="minor"/>
      </dsp:style>
      <dsp:txBody>
        <a:bodyPr spcFirstLastPara="0" vert="horz" wrap="square" lIns="101346" tIns="101346" rIns="135128" bIns="152019" numCol="1" spcCol="1270" anchor="t" anchorCtr="0">
          <a:noAutofit/>
        </a:bodyPr>
        <a:lstStyle/>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لیست جارها و فارهای مرتبط/ کدهای </a:t>
          </a:r>
          <a:r>
            <a:rPr lang="fa-IR" sz="1900" kern="1200" smtClean="0">
              <a:cs typeface="B Nazanin" panose="00000400000000000000" pitchFamily="2" charset="-78"/>
            </a:rPr>
            <a:t>صلاحیت پروازی</a:t>
          </a:r>
          <a:endParaRPr lang="en-US" sz="1900" kern="1200" dirty="0">
            <a:cs typeface="B Nazanin" panose="00000400000000000000" pitchFamily="2" charset="-78"/>
          </a:endParaRPr>
        </a:p>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گواهینامه های نوع</a:t>
          </a:r>
          <a:endParaRPr lang="en-US" sz="1900" kern="1200" dirty="0">
            <a:cs typeface="B Nazanin" panose="00000400000000000000" pitchFamily="2" charset="-78"/>
          </a:endParaRPr>
        </a:p>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گواهینامه های صلاحیت پروازی</a:t>
          </a:r>
          <a:endParaRPr lang="en-US" sz="1900" kern="1200" dirty="0">
            <a:cs typeface="B Nazanin" panose="00000400000000000000" pitchFamily="2" charset="-78"/>
          </a:endParaRPr>
        </a:p>
      </dsp:txBody>
      <dsp:txXfrm>
        <a:off x="2647910" y="1731830"/>
        <a:ext cx="2319345" cy="3523379"/>
      </dsp:txXfrm>
    </dsp:sp>
    <dsp:sp modelId="{3CCD15C1-BAE8-4565-8B83-6ED48B4C04EF}">
      <dsp:nvSpPr>
        <dsp:cNvPr id="0" name=""/>
        <dsp:cNvSpPr/>
      </dsp:nvSpPr>
      <dsp:spPr>
        <a:xfrm>
          <a:off x="3857" y="923011"/>
          <a:ext cx="2319345" cy="808819"/>
        </a:xfrm>
        <a:prstGeom prst="rect">
          <a:avLst/>
        </a:prstGeom>
        <a:gradFill rotWithShape="0">
          <a:gsLst>
            <a:gs pos="0">
              <a:schemeClr val="accent5">
                <a:hueOff val="2356783"/>
                <a:satOff val="-11270"/>
                <a:lumOff val="12353"/>
                <a:alphaOff val="0"/>
                <a:tint val="100000"/>
                <a:shade val="85000"/>
                <a:satMod val="100000"/>
                <a:lumMod val="100000"/>
              </a:schemeClr>
            </a:gs>
            <a:gs pos="100000">
              <a:schemeClr val="accent5">
                <a:hueOff val="2356783"/>
                <a:satOff val="-11270"/>
                <a:lumOff val="12353"/>
                <a:alphaOff val="0"/>
                <a:tint val="90000"/>
                <a:shade val="100000"/>
                <a:satMod val="150000"/>
                <a:lumMod val="100000"/>
              </a:schemeClr>
            </a:gs>
          </a:gsLst>
          <a:path path="circle">
            <a:fillToRect l="100000" t="100000" r="100000" b="100000"/>
          </a:path>
        </a:gradFill>
        <a:ln w="9525" cap="flat" cmpd="sng" algn="ctr">
          <a:solidFill>
            <a:schemeClr val="accent5">
              <a:hueOff val="2356783"/>
              <a:satOff val="-11270"/>
              <a:lumOff val="12353"/>
              <a:alphaOff val="0"/>
            </a:schemeClr>
          </a:solidFill>
          <a:prstDash val="solid"/>
        </a:ln>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accent5">
              <a:hueOff val="2356783"/>
              <a:satOff val="-11270"/>
              <a:lumOff val="12353"/>
              <a:alphaOff val="0"/>
              <a:shade val="35000"/>
              <a:satMod val="160000"/>
            </a:schemeClr>
          </a:contourClr>
        </a:sp3d>
      </dsp:spPr>
      <dsp:style>
        <a:lnRef idx="1">
          <a:scrgbClr r="0" g="0" b="0"/>
        </a:lnRef>
        <a:fillRef idx="3">
          <a:scrgbClr r="0" g="0" b="0"/>
        </a:fillRef>
        <a:effectRef idx="3">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rtl="1">
            <a:lnSpc>
              <a:spcPct val="90000"/>
            </a:lnSpc>
            <a:spcBef>
              <a:spcPct val="0"/>
            </a:spcBef>
            <a:spcAft>
              <a:spcPct val="35000"/>
            </a:spcAft>
          </a:pPr>
          <a:r>
            <a:rPr lang="fa-IR" sz="1900" kern="1200" smtClean="0">
              <a:cs typeface="B Nazanin" panose="00000400000000000000" pitchFamily="2" charset="-78"/>
            </a:rPr>
            <a:t>فصل چهارم:  </a:t>
          </a:r>
          <a:r>
            <a:rPr lang="fa-IR" sz="1900" kern="1200" dirty="0" smtClean="0">
              <a:cs typeface="B Nazanin" panose="00000400000000000000" pitchFamily="2" charset="-78"/>
            </a:rPr>
            <a:t>صدور گواهینامه صلاحیت پروازی </a:t>
          </a:r>
          <a:endParaRPr lang="en-US" sz="1900" kern="1200" dirty="0">
            <a:cs typeface="B Nazanin" panose="00000400000000000000" pitchFamily="2" charset="-78"/>
          </a:endParaRPr>
        </a:p>
      </dsp:txBody>
      <dsp:txXfrm>
        <a:off x="3857" y="923011"/>
        <a:ext cx="2319345" cy="808819"/>
      </dsp:txXfrm>
    </dsp:sp>
    <dsp:sp modelId="{691719DB-B5B8-449C-9A82-D0A025BE3D0F}">
      <dsp:nvSpPr>
        <dsp:cNvPr id="0" name=""/>
        <dsp:cNvSpPr/>
      </dsp:nvSpPr>
      <dsp:spPr>
        <a:xfrm>
          <a:off x="3857" y="1731830"/>
          <a:ext cx="2319345" cy="3523379"/>
        </a:xfrm>
        <a:prstGeom prst="rect">
          <a:avLst/>
        </a:prstGeom>
        <a:solidFill>
          <a:schemeClr val="accent5">
            <a:tint val="40000"/>
            <a:alpha val="90000"/>
            <a:hueOff val="2605351"/>
            <a:satOff val="4796"/>
            <a:lumOff val="2125"/>
            <a:alphaOff val="0"/>
          </a:schemeClr>
        </a:solidFill>
        <a:ln w="9525" cap="flat" cmpd="sng" algn="ctr">
          <a:solidFill>
            <a:schemeClr val="accent5">
              <a:tint val="40000"/>
              <a:alpha val="90000"/>
              <a:hueOff val="2605351"/>
              <a:satOff val="4796"/>
              <a:lumOff val="2125"/>
              <a:alphaOff val="0"/>
            </a:schemeClr>
          </a:solidFill>
          <a:prstDash val="solid"/>
        </a:ln>
        <a:effectLst>
          <a:outerShdw blurRad="50800" dist="12700" dir="5400000" algn="ctr" rotWithShape="0">
            <a:srgbClr val="000000">
              <a:alpha val="50000"/>
            </a:srgbClr>
          </a:outerShdw>
        </a:effectLst>
      </dsp:spPr>
      <dsp:style>
        <a:lnRef idx="1">
          <a:scrgbClr r="0" g="0" b="0"/>
        </a:lnRef>
        <a:fillRef idx="1">
          <a:scrgbClr r="0" g="0" b="0"/>
        </a:fillRef>
        <a:effectRef idx="2">
          <a:scrgbClr r="0" g="0" b="0"/>
        </a:effectRef>
        <a:fontRef idx="minor"/>
      </dsp:style>
      <dsp:txBody>
        <a:bodyPr spcFirstLastPara="0" vert="horz" wrap="square" lIns="101346" tIns="101346" rIns="135128" bIns="152019" numCol="1" spcCol="1270" anchor="t" anchorCtr="0">
          <a:noAutofit/>
        </a:bodyPr>
        <a:lstStyle/>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مراحل صدور گواهینامه صلاحیت پروازی</a:t>
          </a:r>
          <a:endParaRPr lang="en-US" sz="1900" kern="1200" dirty="0">
            <a:cs typeface="B Nazanin" panose="00000400000000000000" pitchFamily="2" charset="-78"/>
          </a:endParaRPr>
        </a:p>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فاز سه – اثبات اجابت </a:t>
          </a:r>
          <a:endParaRPr lang="en-US" sz="1900" kern="1200" dirty="0">
            <a:cs typeface="B Nazanin" panose="00000400000000000000" pitchFamily="2" charset="-78"/>
          </a:endParaRPr>
        </a:p>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فاز چهارم – گزارش نهایی</a:t>
          </a:r>
          <a:endParaRPr lang="en-US" sz="1900" kern="1200" dirty="0">
            <a:cs typeface="B Nazanin" panose="00000400000000000000" pitchFamily="2" charset="-78"/>
          </a:endParaRPr>
        </a:p>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صدور گواهینامه هواپیماهای سبک ورزشی</a:t>
          </a:r>
          <a:endParaRPr lang="en-US" sz="1900" kern="1200" dirty="0">
            <a:cs typeface="B Nazanin" panose="00000400000000000000" pitchFamily="2" charset="-78"/>
          </a:endParaRPr>
        </a:p>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چک لیست اجابت </a:t>
          </a:r>
          <a:endParaRPr lang="en-US" sz="1900" kern="1200" dirty="0">
            <a:cs typeface="B Nazanin" panose="00000400000000000000" pitchFamily="2" charset="-78"/>
          </a:endParaRPr>
        </a:p>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جدول روشهای اجابت </a:t>
          </a:r>
          <a:endParaRPr lang="en-US" sz="1900" kern="1200" dirty="0">
            <a:cs typeface="B Nazanin" panose="00000400000000000000" pitchFamily="2" charset="-78"/>
          </a:endParaRPr>
        </a:p>
        <a:p>
          <a:pPr marL="171450" lvl="1" indent="-171450" algn="r" defTabSz="844550" rtl="1">
            <a:lnSpc>
              <a:spcPct val="90000"/>
            </a:lnSpc>
            <a:spcBef>
              <a:spcPct val="0"/>
            </a:spcBef>
            <a:spcAft>
              <a:spcPct val="15000"/>
            </a:spcAft>
            <a:buChar char="••"/>
          </a:pPr>
          <a:r>
            <a:rPr lang="fa-IR" sz="1900" kern="1200" dirty="0" smtClean="0">
              <a:cs typeface="B Nazanin" panose="00000400000000000000" pitchFamily="2" charset="-78"/>
            </a:rPr>
            <a:t>مثالهای اجابت الزامات </a:t>
          </a:r>
          <a:endParaRPr lang="en-US" sz="1900" kern="1200" dirty="0">
            <a:cs typeface="B Nazanin" panose="00000400000000000000" pitchFamily="2" charset="-78"/>
          </a:endParaRPr>
        </a:p>
      </dsp:txBody>
      <dsp:txXfrm>
        <a:off x="3857" y="1731830"/>
        <a:ext cx="2319345" cy="3523379"/>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EB8C74F5-3996-4E0D-8717-725478E0B7A6}" type="datetimeFigureOut">
              <a:rPr lang="en-US" smtClean="0"/>
              <a:t>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E8AE5C-1DD2-44DD-8BC7-33F1CEA6343D}"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9594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B8C74F5-3996-4E0D-8717-725478E0B7A6}" type="datetimeFigureOut">
              <a:rPr lang="en-US" smtClean="0"/>
              <a:t>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E8AE5C-1DD2-44DD-8BC7-33F1CEA6343D}" type="slidenum">
              <a:rPr lang="en-US" smtClean="0"/>
              <a:t>‹#›</a:t>
            </a:fld>
            <a:endParaRPr lang="en-US"/>
          </a:p>
        </p:txBody>
      </p:sp>
    </p:spTree>
    <p:extLst>
      <p:ext uri="{BB962C8B-B14F-4D97-AF65-F5344CB8AC3E}">
        <p14:creationId xmlns:p14="http://schemas.microsoft.com/office/powerpoint/2010/main" val="3979927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B8C74F5-3996-4E0D-8717-725478E0B7A6}" type="datetimeFigureOut">
              <a:rPr lang="en-US" smtClean="0"/>
              <a:t>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E8AE5C-1DD2-44DD-8BC7-33F1CEA6343D}"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4486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rtl="1">
              <a:defRPr>
                <a:cs typeface="B Nazanin" panose="00000400000000000000" pitchFamily="2" charset="-78"/>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B8C74F5-3996-4E0D-8717-725478E0B7A6}" type="datetimeFigureOut">
              <a:rPr lang="en-US" smtClean="0"/>
              <a:t>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E8AE5C-1DD2-44DD-8BC7-33F1CEA6343D}" type="slidenum">
              <a:rPr lang="en-US" smtClean="0"/>
              <a:t>‹#›</a:t>
            </a:fld>
            <a:endParaRPr lang="en-US"/>
          </a:p>
        </p:txBody>
      </p:sp>
    </p:spTree>
    <p:extLst>
      <p:ext uri="{BB962C8B-B14F-4D97-AF65-F5344CB8AC3E}">
        <p14:creationId xmlns:p14="http://schemas.microsoft.com/office/powerpoint/2010/main" val="1559300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B8C74F5-3996-4E0D-8717-725478E0B7A6}" type="datetimeFigureOut">
              <a:rPr lang="en-US" smtClean="0"/>
              <a:t>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E8AE5C-1DD2-44DD-8BC7-33F1CEA6343D}"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1540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8C74F5-3996-4E0D-8717-725478E0B7A6}" type="datetimeFigureOut">
              <a:rPr lang="en-US" smtClean="0"/>
              <a:t>11/2/2019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E8AE5C-1DD2-44DD-8BC7-33F1CEA6343D}" type="slidenum">
              <a:rPr lang="en-US" smtClean="0"/>
              <a:t>‹#›</a:t>
            </a:fld>
            <a:endParaRPr lang="en-US"/>
          </a:p>
        </p:txBody>
      </p:sp>
    </p:spTree>
    <p:extLst>
      <p:ext uri="{BB962C8B-B14F-4D97-AF65-F5344CB8AC3E}">
        <p14:creationId xmlns:p14="http://schemas.microsoft.com/office/powerpoint/2010/main" val="3696332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B8C74F5-3996-4E0D-8717-725478E0B7A6}" type="datetimeFigureOut">
              <a:rPr lang="en-US" smtClean="0"/>
              <a:t>11/2/2019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E8AE5C-1DD2-44DD-8BC7-33F1CEA6343D}" type="slidenum">
              <a:rPr lang="en-US" smtClean="0"/>
              <a:t>‹#›</a:t>
            </a:fld>
            <a:endParaRPr lang="en-US"/>
          </a:p>
        </p:txBody>
      </p:sp>
    </p:spTree>
    <p:extLst>
      <p:ext uri="{BB962C8B-B14F-4D97-AF65-F5344CB8AC3E}">
        <p14:creationId xmlns:p14="http://schemas.microsoft.com/office/powerpoint/2010/main" val="478758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B8C74F5-3996-4E0D-8717-725478E0B7A6}" type="datetimeFigureOut">
              <a:rPr lang="en-US" smtClean="0"/>
              <a:t>11/2/2019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E8AE5C-1DD2-44DD-8BC7-33F1CEA6343D}" type="slidenum">
              <a:rPr lang="en-US" smtClean="0"/>
              <a:t>‹#›</a:t>
            </a:fld>
            <a:endParaRPr lang="en-US"/>
          </a:p>
        </p:txBody>
      </p:sp>
    </p:spTree>
    <p:extLst>
      <p:ext uri="{BB962C8B-B14F-4D97-AF65-F5344CB8AC3E}">
        <p14:creationId xmlns:p14="http://schemas.microsoft.com/office/powerpoint/2010/main" val="3826404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8C74F5-3996-4E0D-8717-725478E0B7A6}" type="datetimeFigureOut">
              <a:rPr lang="en-US" smtClean="0"/>
              <a:t>11/2/2019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E8AE5C-1DD2-44DD-8BC7-33F1CEA6343D}" type="slidenum">
              <a:rPr lang="en-US" smtClean="0"/>
              <a:t>‹#›</a:t>
            </a:fld>
            <a:endParaRPr lang="en-US"/>
          </a:p>
        </p:txBody>
      </p:sp>
    </p:spTree>
    <p:extLst>
      <p:ext uri="{BB962C8B-B14F-4D97-AF65-F5344CB8AC3E}">
        <p14:creationId xmlns:p14="http://schemas.microsoft.com/office/powerpoint/2010/main" val="3672718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8C74F5-3996-4E0D-8717-725478E0B7A6}" type="datetimeFigureOut">
              <a:rPr lang="en-US" smtClean="0"/>
              <a:t>11/2/2019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E8AE5C-1DD2-44DD-8BC7-33F1CEA6343D}" type="slidenum">
              <a:rPr lang="en-US" smtClean="0"/>
              <a:t>‹#›</a:t>
            </a:fld>
            <a:endParaRPr lang="en-US"/>
          </a:p>
        </p:txBody>
      </p:sp>
    </p:spTree>
    <p:extLst>
      <p:ext uri="{BB962C8B-B14F-4D97-AF65-F5344CB8AC3E}">
        <p14:creationId xmlns:p14="http://schemas.microsoft.com/office/powerpoint/2010/main" val="611347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8C74F5-3996-4E0D-8717-725478E0B7A6}" type="datetimeFigureOut">
              <a:rPr lang="en-US" smtClean="0"/>
              <a:t>11/2/2019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E8AE5C-1DD2-44DD-8BC7-33F1CEA6343D}"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5999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EB8C74F5-3996-4E0D-8717-725478E0B7A6}" type="datetimeFigureOut">
              <a:rPr lang="en-US" smtClean="0"/>
              <a:t>11/2/2019</a:t>
            </a:fld>
            <a:endParaRPr 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62E8AE5C-1DD2-44DD-8BC7-33F1CEA6343D}" type="slidenum">
              <a:rPr lang="en-US" smtClean="0"/>
              <a:t>‹#›</a:t>
            </a:fld>
            <a:endParaRPr lang="en-US"/>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0645454"/>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asa.europa.eu/easa-and-you/aircraft-products/production-organisations-approvals"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199" y="4960137"/>
            <a:ext cx="9794383" cy="1463040"/>
          </a:xfrm>
        </p:spPr>
        <p:txBody>
          <a:bodyPr>
            <a:normAutofit/>
          </a:bodyPr>
          <a:lstStyle/>
          <a:p>
            <a:r>
              <a:rPr lang="fa-IR" sz="4400" dirty="0" smtClean="0">
                <a:cs typeface="B Nazanin" panose="00000400000000000000" pitchFamily="2" charset="-78"/>
              </a:rPr>
              <a:t>نقشه </a:t>
            </a:r>
            <a:r>
              <a:rPr lang="fa-IR" sz="4400" dirty="0" smtClean="0">
                <a:cs typeface="B Nazanin" panose="00000400000000000000" pitchFamily="2" charset="-78"/>
              </a:rPr>
              <a:t>راه صدور گواهینامه صلاحیت پروازی</a:t>
            </a:r>
            <a:endParaRPr lang="en-US" sz="4400" dirty="0">
              <a:cs typeface="B Nazanin" panose="00000400000000000000" pitchFamily="2" charset="-78"/>
            </a:endParaRPr>
          </a:p>
        </p:txBody>
      </p:sp>
      <p:sp>
        <p:nvSpPr>
          <p:cNvPr id="3" name="Subtitle 2"/>
          <p:cNvSpPr>
            <a:spLocks noGrp="1"/>
          </p:cNvSpPr>
          <p:nvPr>
            <p:ph type="subTitle" idx="1"/>
          </p:nvPr>
        </p:nvSpPr>
        <p:spPr>
          <a:xfrm>
            <a:off x="8937938" y="4871545"/>
            <a:ext cx="2884867" cy="1920964"/>
          </a:xfrm>
        </p:spPr>
        <p:txBody>
          <a:bodyPr>
            <a:noAutofit/>
          </a:bodyPr>
          <a:lstStyle/>
          <a:p>
            <a:pPr algn="ctr" rtl="1">
              <a:lnSpc>
                <a:spcPct val="120000"/>
              </a:lnSpc>
            </a:pPr>
            <a:r>
              <a:rPr lang="fa-IR" sz="2400" dirty="0" smtClean="0">
                <a:cs typeface="B Nazanin" panose="00000400000000000000" pitchFamily="2" charset="-78"/>
              </a:rPr>
              <a:t>	</a:t>
            </a:r>
            <a:endParaRPr lang="en-US" sz="2400" dirty="0">
              <a:cs typeface="B Nazanin" panose="00000400000000000000" pitchFamily="2" charset="-78"/>
            </a:endParaRPr>
          </a:p>
        </p:txBody>
      </p:sp>
    </p:spTree>
    <p:extLst>
      <p:ext uri="{BB962C8B-B14F-4D97-AF65-F5344CB8AC3E}">
        <p14:creationId xmlns:p14="http://schemas.microsoft.com/office/powerpoint/2010/main" val="35070527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ircle(in)">
                                      <p:cBhvr>
                                        <p:cTn id="11"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a:t>سازمان مجاز هواپیمایی کشوری</a:t>
            </a:r>
            <a:endParaRPr lang="en-US" dirty="0"/>
          </a:p>
        </p:txBody>
      </p:sp>
      <p:sp>
        <p:nvSpPr>
          <p:cNvPr id="5" name="Content Placeholder 4"/>
          <p:cNvSpPr>
            <a:spLocks noGrp="1"/>
          </p:cNvSpPr>
          <p:nvPr>
            <p:ph idx="1"/>
          </p:nvPr>
        </p:nvSpPr>
        <p:spPr/>
        <p:txBody>
          <a:bodyPr>
            <a:normAutofit/>
          </a:bodyPr>
          <a:lstStyle/>
          <a:p>
            <a:pPr marL="457200" lvl="1" indent="0" algn="just" rtl="1">
              <a:lnSpc>
                <a:spcPct val="120000"/>
              </a:lnSpc>
              <a:buNone/>
            </a:pPr>
            <a:r>
              <a:rPr lang="ar-SA" sz="2000" dirty="0" smtClean="0">
                <a:cs typeface="B Nazanin" panose="00000400000000000000" pitchFamily="2" charset="-78"/>
              </a:rPr>
              <a:t>واژه </a:t>
            </a:r>
            <a:r>
              <a:rPr lang="ar-SA" sz="2000" dirty="0">
                <a:cs typeface="B Nazanin" panose="00000400000000000000" pitchFamily="2" charset="-78"/>
              </a:rPr>
              <a:t>ثبت (ریجیستر) به وسیله موسسات ناوبری متفاوت اقتباس شده و یک اصالت دقیق دارد. در واقع، این واژه از یک ثبت که ادوارد </a:t>
            </a:r>
            <a:r>
              <a:rPr lang="ar-SA" sz="2000" dirty="0" smtClean="0">
                <a:cs typeface="B Nazanin" panose="00000400000000000000" pitchFamily="2" charset="-78"/>
              </a:rPr>
              <a:t>لوید، </a:t>
            </a:r>
            <a:r>
              <a:rPr lang="ar-SA" sz="2000" dirty="0">
                <a:cs typeface="B Nazanin" panose="00000400000000000000" pitchFamily="2" charset="-78"/>
              </a:rPr>
              <a:t>مالک یک رستوران که در قرن هفدهم در محدوده بندری رودخانه ای در لندن قرار داشت و اطلاعات ترافیک دریانوردی جمع آوری شده در حین گفت و گو با مشتریان مانند مالکین کشتی و دریانوردان را پر می‌کرد، استخراج شده است. </a:t>
            </a:r>
            <a:endParaRPr lang="en-US" sz="2000" dirty="0">
              <a:cs typeface="B Nazanin" panose="00000400000000000000" pitchFamily="2" charset="-78"/>
            </a:endParaRPr>
          </a:p>
          <a:p>
            <a:pPr marL="457200" lvl="1" indent="0" algn="just" rtl="1">
              <a:lnSpc>
                <a:spcPct val="120000"/>
              </a:lnSpc>
              <a:buNone/>
            </a:pPr>
            <a:r>
              <a:rPr lang="ar-SA" sz="2000" dirty="0">
                <a:cs typeface="B Nazanin" panose="00000400000000000000" pitchFamily="2" charset="-78"/>
              </a:rPr>
              <a:t>اطلاعات جمع آوری شده، می‌توانست به کشتی‌ها، ترافیک و مهمتر از همه به حوادث و سوانح که به خسارات جانی و مالی منتهی می‌شد، مرتبط باشد. این </a:t>
            </a:r>
            <a:r>
              <a:rPr lang="fa-IR" sz="2000" dirty="0" smtClean="0">
                <a:cs typeface="B Nazanin" panose="00000400000000000000" pitchFamily="2" charset="-78"/>
              </a:rPr>
              <a:t>پیدایش </a:t>
            </a:r>
            <a:r>
              <a:rPr lang="ar-SA" sz="2000" dirty="0" smtClean="0">
                <a:cs typeface="B Nazanin" panose="00000400000000000000" pitchFamily="2" charset="-78"/>
              </a:rPr>
              <a:t>روزنامه </a:t>
            </a:r>
            <a:r>
              <a:rPr lang="ar-SA" sz="2000" dirty="0">
                <a:cs typeface="B Nazanin" panose="00000400000000000000" pitchFamily="2" charset="-78"/>
              </a:rPr>
              <a:t>بسیار </a:t>
            </a:r>
            <a:r>
              <a:rPr lang="fa-IR" sz="2000" dirty="0" smtClean="0">
                <a:cs typeface="B Nazanin" panose="00000400000000000000" pitchFamily="2" charset="-78"/>
              </a:rPr>
              <a:t>مهم</a:t>
            </a:r>
            <a:r>
              <a:rPr lang="ar-SA" sz="2000" dirty="0" smtClean="0">
                <a:cs typeface="B Nazanin" panose="00000400000000000000" pitchFamily="2" charset="-78"/>
              </a:rPr>
              <a:t> </a:t>
            </a:r>
            <a:r>
              <a:rPr lang="ar-SA" sz="2000" dirty="0">
                <a:cs typeface="B Nazanin" panose="00000400000000000000" pitchFamily="2" charset="-78"/>
              </a:rPr>
              <a:t>لویدز نیوز است که نخستین نشر آن در سال 1696 انجام شد. </a:t>
            </a:r>
            <a:endParaRPr lang="en-US" sz="2000" dirty="0">
              <a:cs typeface="B Nazanin" panose="00000400000000000000" pitchFamily="2" charset="-78"/>
            </a:endParaRPr>
          </a:p>
          <a:p>
            <a:pPr marL="457200" lvl="1" indent="0" algn="just" rtl="1">
              <a:lnSpc>
                <a:spcPct val="120000"/>
              </a:lnSpc>
              <a:buNone/>
            </a:pPr>
            <a:r>
              <a:rPr lang="ar-SA" sz="2000" dirty="0">
                <a:cs typeface="B Nazanin" panose="00000400000000000000" pitchFamily="2" charset="-78"/>
              </a:rPr>
              <a:t>همزمان، بیمه دریانوردی شروع به شکوفایی کرد و رستوران لویدز به سرعت به یک مرکز مهم مذاکره تبدیل شد. لوید یک مرد عملیاتی بود و به خوبی از اهمیت اطلاعاتی که داشت برای کسب و کار بیمه آگاه بود. در نهایت، موسسه بیمه گران لویدز در لندن متولد گردید و به یک مقصد مرجع دنیا در زمینه بیمه تبدیل شد. </a:t>
            </a:r>
            <a:endParaRPr lang="en-US" sz="2000" dirty="0">
              <a:cs typeface="B Nazanin" panose="00000400000000000000" pitchFamily="2" charset="-78"/>
            </a:endParaRPr>
          </a:p>
        </p:txBody>
      </p:sp>
    </p:spTree>
    <p:extLst>
      <p:ext uri="{BB962C8B-B14F-4D97-AF65-F5344CB8AC3E}">
        <p14:creationId xmlns:p14="http://schemas.microsoft.com/office/powerpoint/2010/main" val="18657834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arn(inVertical)">
                                      <p:cBhvr>
                                        <p:cTn id="10" dur="500"/>
                                        <p:tgtEl>
                                          <p:spTgt spid="5">
                                            <p:txEl>
                                              <p:pRg st="1" end="1"/>
                                            </p:tx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barn(inVertical)">
                                      <p:cBhvr>
                                        <p:cTn id="13"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a:t>سازمان مجاز هواپیمایی کشوری</a:t>
            </a:r>
            <a:endParaRPr lang="en-US" dirty="0"/>
          </a:p>
        </p:txBody>
      </p:sp>
      <p:sp>
        <p:nvSpPr>
          <p:cNvPr id="5" name="Content Placeholder 4"/>
          <p:cNvSpPr>
            <a:spLocks noGrp="1"/>
          </p:cNvSpPr>
          <p:nvPr>
            <p:ph idx="1"/>
          </p:nvPr>
        </p:nvSpPr>
        <p:spPr/>
        <p:txBody>
          <a:bodyPr>
            <a:normAutofit/>
          </a:bodyPr>
          <a:lstStyle/>
          <a:p>
            <a:pPr marL="0" indent="0" algn="just" rtl="1">
              <a:lnSpc>
                <a:spcPct val="120000"/>
              </a:lnSpc>
              <a:buNone/>
            </a:pPr>
            <a:r>
              <a:rPr lang="ar-SA" dirty="0" smtClean="0">
                <a:cs typeface="B Nazanin" panose="00000400000000000000" pitchFamily="2" charset="-78"/>
              </a:rPr>
              <a:t>زمانیکه </a:t>
            </a:r>
            <a:r>
              <a:rPr lang="ar-SA" dirty="0">
                <a:cs typeface="B Nazanin" panose="00000400000000000000" pitchFamily="2" charset="-78"/>
              </a:rPr>
              <a:t>لوید در سال 1713 فوت کرد، وارثان او به کار او ادامه دادند. </a:t>
            </a:r>
            <a:endParaRPr lang="en-US" dirty="0" smtClean="0">
              <a:cs typeface="B Nazanin" panose="00000400000000000000" pitchFamily="2" charset="-78"/>
            </a:endParaRPr>
          </a:p>
          <a:p>
            <a:pPr marL="0" indent="0" algn="just" rtl="1">
              <a:lnSpc>
                <a:spcPct val="120000"/>
              </a:lnSpc>
              <a:buNone/>
            </a:pPr>
            <a:r>
              <a:rPr lang="ar-SA" dirty="0" smtClean="0">
                <a:cs typeface="B Nazanin" panose="00000400000000000000" pitchFamily="2" charset="-78"/>
              </a:rPr>
              <a:t>لیست </a:t>
            </a:r>
            <a:r>
              <a:rPr lang="ar-SA" dirty="0">
                <a:cs typeface="B Nazanin" panose="00000400000000000000" pitchFamily="2" charset="-78"/>
              </a:rPr>
              <a:t>لوید، با لیست‌ها، اطلاعات و اخبار دریانوردی که بسیار در چرخه ترافیک دریانوردی قدردانی می‌شد، در سال 1734 منتشر شد</a:t>
            </a:r>
            <a:r>
              <a:rPr lang="ar-SA" dirty="0" smtClean="0">
                <a:cs typeface="B Nazanin" panose="00000400000000000000" pitchFamily="2" charset="-78"/>
              </a:rPr>
              <a:t>.</a:t>
            </a:r>
            <a:endParaRPr lang="en-US" dirty="0" smtClean="0">
              <a:cs typeface="B Nazanin" panose="00000400000000000000" pitchFamily="2" charset="-78"/>
            </a:endParaRPr>
          </a:p>
          <a:p>
            <a:pPr marL="0" indent="0" algn="just" rtl="1">
              <a:lnSpc>
                <a:spcPct val="120000"/>
              </a:lnSpc>
              <a:buNone/>
            </a:pPr>
            <a:r>
              <a:rPr lang="ar-SA" dirty="0" smtClean="0">
                <a:cs typeface="B Nazanin" panose="00000400000000000000" pitchFamily="2" charset="-78"/>
              </a:rPr>
              <a:t> </a:t>
            </a:r>
            <a:r>
              <a:rPr lang="ar-SA" dirty="0">
                <a:cs typeface="B Nazanin" panose="00000400000000000000" pitchFamily="2" charset="-78"/>
              </a:rPr>
              <a:t>لیست‌هایی که اصالتاً دستنویس بودند، برای اولین بار در سال 1760 به صورت چاپی پدیدار گشته اند. </a:t>
            </a:r>
            <a:r>
              <a:rPr lang="en-US" dirty="0">
                <a:cs typeface="B Nazanin" panose="00000400000000000000" pitchFamily="2" charset="-78"/>
              </a:rPr>
              <a:t>]</a:t>
            </a:r>
            <a:r>
              <a:rPr lang="fa-IR" dirty="0">
                <a:cs typeface="B Nazanin" panose="00000400000000000000" pitchFamily="2" charset="-78"/>
              </a:rPr>
              <a:t>1</a:t>
            </a:r>
            <a:r>
              <a:rPr lang="en-US" dirty="0">
                <a:cs typeface="B Nazanin" panose="00000400000000000000" pitchFamily="2" charset="-78"/>
              </a:rPr>
              <a:t>[</a:t>
            </a:r>
          </a:p>
          <a:p>
            <a:pPr marL="0" indent="0" algn="just" rtl="1">
              <a:lnSpc>
                <a:spcPct val="120000"/>
              </a:lnSpc>
              <a:buNone/>
            </a:pPr>
            <a:r>
              <a:rPr lang="ar-SA" dirty="0">
                <a:cs typeface="B Nazanin" panose="00000400000000000000" pitchFamily="2" charset="-78"/>
              </a:rPr>
              <a:t>در همین حین، لیست‌های دیگر با معیار‌های متفاوت رده بندی کشتی‌ها به وسیله مالکان مختلف کشتی‌ها منتشر گشتند تا زمانیکه تمام نشریات به صورت واحد تحت عنوان ثبت لویدز یا لویدز ریجیستر در سال 1833 درآمد. </a:t>
            </a:r>
            <a:endParaRPr lang="en-US" dirty="0" smtClean="0">
              <a:cs typeface="B Nazanin" panose="00000400000000000000" pitchFamily="2" charset="-78"/>
            </a:endParaRPr>
          </a:p>
          <a:p>
            <a:pPr marL="0" indent="0" algn="just" rtl="1">
              <a:lnSpc>
                <a:spcPct val="120000"/>
              </a:lnSpc>
              <a:buNone/>
            </a:pPr>
            <a:r>
              <a:rPr lang="ar-SA" dirty="0" smtClean="0">
                <a:cs typeface="B Nazanin" panose="00000400000000000000" pitchFamily="2" charset="-78"/>
              </a:rPr>
              <a:t>اولین </a:t>
            </a:r>
            <a:r>
              <a:rPr lang="ar-SA" dirty="0">
                <a:cs typeface="B Nazanin" panose="00000400000000000000" pitchFamily="2" charset="-78"/>
              </a:rPr>
              <a:t>ثبت در دنیا در سال 1871 به صورت قانونی درآمد. دیگر ثبت ‌های ملی متعاقبا در اروپا شکل گرفت</a:t>
            </a:r>
            <a:r>
              <a:rPr lang="ar-SA" dirty="0" smtClean="0">
                <a:cs typeface="B Nazanin" panose="00000400000000000000" pitchFamily="2" charset="-78"/>
              </a:rPr>
              <a:t>.</a:t>
            </a:r>
            <a:endParaRPr lang="en-US" dirty="0">
              <a:cs typeface="B Nazanin" panose="00000400000000000000" pitchFamily="2" charset="-78"/>
            </a:endParaRPr>
          </a:p>
        </p:txBody>
      </p:sp>
    </p:spTree>
    <p:extLst>
      <p:ext uri="{BB962C8B-B14F-4D97-AF65-F5344CB8AC3E}">
        <p14:creationId xmlns:p14="http://schemas.microsoft.com/office/powerpoint/2010/main" val="25319949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80">
                                          <p:stCondLst>
                                            <p:cond delay="0"/>
                                          </p:stCondLst>
                                        </p:cTn>
                                        <p:tgtEl>
                                          <p:spTgt spid="5">
                                            <p:txEl>
                                              <p:pRg st="0" end="0"/>
                                            </p:txEl>
                                          </p:spTgt>
                                        </p:tgtEl>
                                      </p:cBhvr>
                                    </p:animEffect>
                                    <p:anim calcmode="lin" valueType="num">
                                      <p:cBhvr>
                                        <p:cTn id="8"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xEl>
                                              <p:pRg st="0" end="0"/>
                                            </p:txEl>
                                          </p:spTgt>
                                        </p:tgtEl>
                                      </p:cBhvr>
                                      <p:to x="100000" y="60000"/>
                                    </p:animScale>
                                    <p:animScale>
                                      <p:cBhvr>
                                        <p:cTn id="14" dur="166" decel="50000">
                                          <p:stCondLst>
                                            <p:cond delay="676"/>
                                          </p:stCondLst>
                                        </p:cTn>
                                        <p:tgtEl>
                                          <p:spTgt spid="5">
                                            <p:txEl>
                                              <p:pRg st="0" end="0"/>
                                            </p:txEl>
                                          </p:spTgt>
                                        </p:tgtEl>
                                      </p:cBhvr>
                                      <p:to x="100000" y="100000"/>
                                    </p:animScale>
                                    <p:animScale>
                                      <p:cBhvr>
                                        <p:cTn id="15" dur="26">
                                          <p:stCondLst>
                                            <p:cond delay="1312"/>
                                          </p:stCondLst>
                                        </p:cTn>
                                        <p:tgtEl>
                                          <p:spTgt spid="5">
                                            <p:txEl>
                                              <p:pRg st="0" end="0"/>
                                            </p:txEl>
                                          </p:spTgt>
                                        </p:tgtEl>
                                      </p:cBhvr>
                                      <p:to x="100000" y="80000"/>
                                    </p:animScale>
                                    <p:animScale>
                                      <p:cBhvr>
                                        <p:cTn id="16" dur="166" decel="50000">
                                          <p:stCondLst>
                                            <p:cond delay="1338"/>
                                          </p:stCondLst>
                                        </p:cTn>
                                        <p:tgtEl>
                                          <p:spTgt spid="5">
                                            <p:txEl>
                                              <p:pRg st="0" end="0"/>
                                            </p:txEl>
                                          </p:spTgt>
                                        </p:tgtEl>
                                      </p:cBhvr>
                                      <p:to x="100000" y="100000"/>
                                    </p:animScale>
                                    <p:animScale>
                                      <p:cBhvr>
                                        <p:cTn id="17" dur="26">
                                          <p:stCondLst>
                                            <p:cond delay="1642"/>
                                          </p:stCondLst>
                                        </p:cTn>
                                        <p:tgtEl>
                                          <p:spTgt spid="5">
                                            <p:txEl>
                                              <p:pRg st="0" end="0"/>
                                            </p:txEl>
                                          </p:spTgt>
                                        </p:tgtEl>
                                      </p:cBhvr>
                                      <p:to x="100000" y="90000"/>
                                    </p:animScale>
                                    <p:animScale>
                                      <p:cBhvr>
                                        <p:cTn id="18" dur="166" decel="50000">
                                          <p:stCondLst>
                                            <p:cond delay="1668"/>
                                          </p:stCondLst>
                                        </p:cTn>
                                        <p:tgtEl>
                                          <p:spTgt spid="5">
                                            <p:txEl>
                                              <p:pRg st="0" end="0"/>
                                            </p:txEl>
                                          </p:spTgt>
                                        </p:tgtEl>
                                      </p:cBhvr>
                                      <p:to x="100000" y="100000"/>
                                    </p:animScale>
                                    <p:animScale>
                                      <p:cBhvr>
                                        <p:cTn id="19" dur="26">
                                          <p:stCondLst>
                                            <p:cond delay="1808"/>
                                          </p:stCondLst>
                                        </p:cTn>
                                        <p:tgtEl>
                                          <p:spTgt spid="5">
                                            <p:txEl>
                                              <p:pRg st="0" end="0"/>
                                            </p:txEl>
                                          </p:spTgt>
                                        </p:tgtEl>
                                      </p:cBhvr>
                                      <p:to x="100000" y="95000"/>
                                    </p:animScale>
                                    <p:animScale>
                                      <p:cBhvr>
                                        <p:cTn id="20" dur="166" decel="50000">
                                          <p:stCondLst>
                                            <p:cond delay="1834"/>
                                          </p:stCondLst>
                                        </p:cTn>
                                        <p:tgtEl>
                                          <p:spTgt spid="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wipe(down)">
                                      <p:cBhvr>
                                        <p:cTn id="25" dur="580">
                                          <p:stCondLst>
                                            <p:cond delay="0"/>
                                          </p:stCondLst>
                                        </p:cTn>
                                        <p:tgtEl>
                                          <p:spTgt spid="5">
                                            <p:txEl>
                                              <p:pRg st="1" end="1"/>
                                            </p:txEl>
                                          </p:spTgt>
                                        </p:tgtEl>
                                      </p:cBhvr>
                                    </p:animEffect>
                                    <p:anim calcmode="lin" valueType="num">
                                      <p:cBhvr>
                                        <p:cTn id="26"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xEl>
                                              <p:pRg st="1" end="1"/>
                                            </p:txEl>
                                          </p:spTgt>
                                        </p:tgtEl>
                                      </p:cBhvr>
                                      <p:to x="100000" y="60000"/>
                                    </p:animScale>
                                    <p:animScale>
                                      <p:cBhvr>
                                        <p:cTn id="32" dur="166" decel="50000">
                                          <p:stCondLst>
                                            <p:cond delay="676"/>
                                          </p:stCondLst>
                                        </p:cTn>
                                        <p:tgtEl>
                                          <p:spTgt spid="5">
                                            <p:txEl>
                                              <p:pRg st="1" end="1"/>
                                            </p:txEl>
                                          </p:spTgt>
                                        </p:tgtEl>
                                      </p:cBhvr>
                                      <p:to x="100000" y="100000"/>
                                    </p:animScale>
                                    <p:animScale>
                                      <p:cBhvr>
                                        <p:cTn id="33" dur="26">
                                          <p:stCondLst>
                                            <p:cond delay="1312"/>
                                          </p:stCondLst>
                                        </p:cTn>
                                        <p:tgtEl>
                                          <p:spTgt spid="5">
                                            <p:txEl>
                                              <p:pRg st="1" end="1"/>
                                            </p:txEl>
                                          </p:spTgt>
                                        </p:tgtEl>
                                      </p:cBhvr>
                                      <p:to x="100000" y="80000"/>
                                    </p:animScale>
                                    <p:animScale>
                                      <p:cBhvr>
                                        <p:cTn id="34" dur="166" decel="50000">
                                          <p:stCondLst>
                                            <p:cond delay="1338"/>
                                          </p:stCondLst>
                                        </p:cTn>
                                        <p:tgtEl>
                                          <p:spTgt spid="5">
                                            <p:txEl>
                                              <p:pRg st="1" end="1"/>
                                            </p:txEl>
                                          </p:spTgt>
                                        </p:tgtEl>
                                      </p:cBhvr>
                                      <p:to x="100000" y="100000"/>
                                    </p:animScale>
                                    <p:animScale>
                                      <p:cBhvr>
                                        <p:cTn id="35" dur="26">
                                          <p:stCondLst>
                                            <p:cond delay="1642"/>
                                          </p:stCondLst>
                                        </p:cTn>
                                        <p:tgtEl>
                                          <p:spTgt spid="5">
                                            <p:txEl>
                                              <p:pRg st="1" end="1"/>
                                            </p:txEl>
                                          </p:spTgt>
                                        </p:tgtEl>
                                      </p:cBhvr>
                                      <p:to x="100000" y="90000"/>
                                    </p:animScale>
                                    <p:animScale>
                                      <p:cBhvr>
                                        <p:cTn id="36" dur="166" decel="50000">
                                          <p:stCondLst>
                                            <p:cond delay="1668"/>
                                          </p:stCondLst>
                                        </p:cTn>
                                        <p:tgtEl>
                                          <p:spTgt spid="5">
                                            <p:txEl>
                                              <p:pRg st="1" end="1"/>
                                            </p:txEl>
                                          </p:spTgt>
                                        </p:tgtEl>
                                      </p:cBhvr>
                                      <p:to x="100000" y="100000"/>
                                    </p:animScale>
                                    <p:animScale>
                                      <p:cBhvr>
                                        <p:cTn id="37" dur="26">
                                          <p:stCondLst>
                                            <p:cond delay="1808"/>
                                          </p:stCondLst>
                                        </p:cTn>
                                        <p:tgtEl>
                                          <p:spTgt spid="5">
                                            <p:txEl>
                                              <p:pRg st="1" end="1"/>
                                            </p:txEl>
                                          </p:spTgt>
                                        </p:tgtEl>
                                      </p:cBhvr>
                                      <p:to x="100000" y="95000"/>
                                    </p:animScale>
                                    <p:animScale>
                                      <p:cBhvr>
                                        <p:cTn id="38" dur="166" decel="50000">
                                          <p:stCondLst>
                                            <p:cond delay="1834"/>
                                          </p:stCondLst>
                                        </p:cTn>
                                        <p:tgtEl>
                                          <p:spTgt spid="5">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
                                            <p:txEl>
                                              <p:pRg st="2" end="2"/>
                                            </p:txEl>
                                          </p:spTgt>
                                        </p:tgtEl>
                                        <p:attrNameLst>
                                          <p:attrName>style.visibility</p:attrName>
                                        </p:attrNameLst>
                                      </p:cBhvr>
                                      <p:to>
                                        <p:strVal val="visible"/>
                                      </p:to>
                                    </p:set>
                                    <p:animEffect transition="in" filter="wipe(down)">
                                      <p:cBhvr>
                                        <p:cTn id="43" dur="580">
                                          <p:stCondLst>
                                            <p:cond delay="0"/>
                                          </p:stCondLst>
                                        </p:cTn>
                                        <p:tgtEl>
                                          <p:spTgt spid="5">
                                            <p:txEl>
                                              <p:pRg st="2" end="2"/>
                                            </p:txEl>
                                          </p:spTgt>
                                        </p:tgtEl>
                                      </p:cBhvr>
                                    </p:animEffect>
                                    <p:anim calcmode="lin" valueType="num">
                                      <p:cBhvr>
                                        <p:cTn id="44" dur="1822" tmFilter="0,0; 0.14,0.36; 0.43,0.73; 0.71,0.91; 1.0,1.0">
                                          <p:stCondLst>
                                            <p:cond delay="0"/>
                                          </p:stCondLst>
                                        </p:cTn>
                                        <p:tgtEl>
                                          <p:spTgt spid="5">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xEl>
                                              <p:pRg st="2" end="2"/>
                                            </p:txEl>
                                          </p:spTgt>
                                        </p:tgtEl>
                                      </p:cBhvr>
                                      <p:to x="100000" y="60000"/>
                                    </p:animScale>
                                    <p:animScale>
                                      <p:cBhvr>
                                        <p:cTn id="50" dur="166" decel="50000">
                                          <p:stCondLst>
                                            <p:cond delay="676"/>
                                          </p:stCondLst>
                                        </p:cTn>
                                        <p:tgtEl>
                                          <p:spTgt spid="5">
                                            <p:txEl>
                                              <p:pRg st="2" end="2"/>
                                            </p:txEl>
                                          </p:spTgt>
                                        </p:tgtEl>
                                      </p:cBhvr>
                                      <p:to x="100000" y="100000"/>
                                    </p:animScale>
                                    <p:animScale>
                                      <p:cBhvr>
                                        <p:cTn id="51" dur="26">
                                          <p:stCondLst>
                                            <p:cond delay="1312"/>
                                          </p:stCondLst>
                                        </p:cTn>
                                        <p:tgtEl>
                                          <p:spTgt spid="5">
                                            <p:txEl>
                                              <p:pRg st="2" end="2"/>
                                            </p:txEl>
                                          </p:spTgt>
                                        </p:tgtEl>
                                      </p:cBhvr>
                                      <p:to x="100000" y="80000"/>
                                    </p:animScale>
                                    <p:animScale>
                                      <p:cBhvr>
                                        <p:cTn id="52" dur="166" decel="50000">
                                          <p:stCondLst>
                                            <p:cond delay="1338"/>
                                          </p:stCondLst>
                                        </p:cTn>
                                        <p:tgtEl>
                                          <p:spTgt spid="5">
                                            <p:txEl>
                                              <p:pRg st="2" end="2"/>
                                            </p:txEl>
                                          </p:spTgt>
                                        </p:tgtEl>
                                      </p:cBhvr>
                                      <p:to x="100000" y="100000"/>
                                    </p:animScale>
                                    <p:animScale>
                                      <p:cBhvr>
                                        <p:cTn id="53" dur="26">
                                          <p:stCondLst>
                                            <p:cond delay="1642"/>
                                          </p:stCondLst>
                                        </p:cTn>
                                        <p:tgtEl>
                                          <p:spTgt spid="5">
                                            <p:txEl>
                                              <p:pRg st="2" end="2"/>
                                            </p:txEl>
                                          </p:spTgt>
                                        </p:tgtEl>
                                      </p:cBhvr>
                                      <p:to x="100000" y="90000"/>
                                    </p:animScale>
                                    <p:animScale>
                                      <p:cBhvr>
                                        <p:cTn id="54" dur="166" decel="50000">
                                          <p:stCondLst>
                                            <p:cond delay="1668"/>
                                          </p:stCondLst>
                                        </p:cTn>
                                        <p:tgtEl>
                                          <p:spTgt spid="5">
                                            <p:txEl>
                                              <p:pRg st="2" end="2"/>
                                            </p:txEl>
                                          </p:spTgt>
                                        </p:tgtEl>
                                      </p:cBhvr>
                                      <p:to x="100000" y="100000"/>
                                    </p:animScale>
                                    <p:animScale>
                                      <p:cBhvr>
                                        <p:cTn id="55" dur="26">
                                          <p:stCondLst>
                                            <p:cond delay="1808"/>
                                          </p:stCondLst>
                                        </p:cTn>
                                        <p:tgtEl>
                                          <p:spTgt spid="5">
                                            <p:txEl>
                                              <p:pRg st="2" end="2"/>
                                            </p:txEl>
                                          </p:spTgt>
                                        </p:tgtEl>
                                      </p:cBhvr>
                                      <p:to x="100000" y="95000"/>
                                    </p:animScale>
                                    <p:animScale>
                                      <p:cBhvr>
                                        <p:cTn id="56" dur="166" decel="50000">
                                          <p:stCondLst>
                                            <p:cond delay="1834"/>
                                          </p:stCondLst>
                                        </p:cTn>
                                        <p:tgtEl>
                                          <p:spTgt spid="5">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5">
                                            <p:txEl>
                                              <p:pRg st="3" end="3"/>
                                            </p:txEl>
                                          </p:spTgt>
                                        </p:tgtEl>
                                        <p:attrNameLst>
                                          <p:attrName>style.visibility</p:attrName>
                                        </p:attrNameLst>
                                      </p:cBhvr>
                                      <p:to>
                                        <p:strVal val="visible"/>
                                      </p:to>
                                    </p:set>
                                    <p:animEffect transition="in" filter="wipe(down)">
                                      <p:cBhvr>
                                        <p:cTn id="61" dur="580">
                                          <p:stCondLst>
                                            <p:cond delay="0"/>
                                          </p:stCondLst>
                                        </p:cTn>
                                        <p:tgtEl>
                                          <p:spTgt spid="5">
                                            <p:txEl>
                                              <p:pRg st="3" end="3"/>
                                            </p:txEl>
                                          </p:spTgt>
                                        </p:tgtEl>
                                      </p:cBhvr>
                                    </p:animEffect>
                                    <p:anim calcmode="lin" valueType="num">
                                      <p:cBhvr>
                                        <p:cTn id="62" dur="1822" tmFilter="0,0; 0.14,0.36; 0.43,0.73; 0.71,0.91; 1.0,1.0">
                                          <p:stCondLst>
                                            <p:cond delay="0"/>
                                          </p:stCondLst>
                                        </p:cTn>
                                        <p:tgtEl>
                                          <p:spTgt spid="5">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5">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5">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5">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5">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5">
                                            <p:txEl>
                                              <p:pRg st="3" end="3"/>
                                            </p:txEl>
                                          </p:spTgt>
                                        </p:tgtEl>
                                      </p:cBhvr>
                                      <p:to x="100000" y="60000"/>
                                    </p:animScale>
                                    <p:animScale>
                                      <p:cBhvr>
                                        <p:cTn id="68" dur="166" decel="50000">
                                          <p:stCondLst>
                                            <p:cond delay="676"/>
                                          </p:stCondLst>
                                        </p:cTn>
                                        <p:tgtEl>
                                          <p:spTgt spid="5">
                                            <p:txEl>
                                              <p:pRg st="3" end="3"/>
                                            </p:txEl>
                                          </p:spTgt>
                                        </p:tgtEl>
                                      </p:cBhvr>
                                      <p:to x="100000" y="100000"/>
                                    </p:animScale>
                                    <p:animScale>
                                      <p:cBhvr>
                                        <p:cTn id="69" dur="26">
                                          <p:stCondLst>
                                            <p:cond delay="1312"/>
                                          </p:stCondLst>
                                        </p:cTn>
                                        <p:tgtEl>
                                          <p:spTgt spid="5">
                                            <p:txEl>
                                              <p:pRg st="3" end="3"/>
                                            </p:txEl>
                                          </p:spTgt>
                                        </p:tgtEl>
                                      </p:cBhvr>
                                      <p:to x="100000" y="80000"/>
                                    </p:animScale>
                                    <p:animScale>
                                      <p:cBhvr>
                                        <p:cTn id="70" dur="166" decel="50000">
                                          <p:stCondLst>
                                            <p:cond delay="1338"/>
                                          </p:stCondLst>
                                        </p:cTn>
                                        <p:tgtEl>
                                          <p:spTgt spid="5">
                                            <p:txEl>
                                              <p:pRg st="3" end="3"/>
                                            </p:txEl>
                                          </p:spTgt>
                                        </p:tgtEl>
                                      </p:cBhvr>
                                      <p:to x="100000" y="100000"/>
                                    </p:animScale>
                                    <p:animScale>
                                      <p:cBhvr>
                                        <p:cTn id="71" dur="26">
                                          <p:stCondLst>
                                            <p:cond delay="1642"/>
                                          </p:stCondLst>
                                        </p:cTn>
                                        <p:tgtEl>
                                          <p:spTgt spid="5">
                                            <p:txEl>
                                              <p:pRg st="3" end="3"/>
                                            </p:txEl>
                                          </p:spTgt>
                                        </p:tgtEl>
                                      </p:cBhvr>
                                      <p:to x="100000" y="90000"/>
                                    </p:animScale>
                                    <p:animScale>
                                      <p:cBhvr>
                                        <p:cTn id="72" dur="166" decel="50000">
                                          <p:stCondLst>
                                            <p:cond delay="1668"/>
                                          </p:stCondLst>
                                        </p:cTn>
                                        <p:tgtEl>
                                          <p:spTgt spid="5">
                                            <p:txEl>
                                              <p:pRg st="3" end="3"/>
                                            </p:txEl>
                                          </p:spTgt>
                                        </p:tgtEl>
                                      </p:cBhvr>
                                      <p:to x="100000" y="100000"/>
                                    </p:animScale>
                                    <p:animScale>
                                      <p:cBhvr>
                                        <p:cTn id="73" dur="26">
                                          <p:stCondLst>
                                            <p:cond delay="1808"/>
                                          </p:stCondLst>
                                        </p:cTn>
                                        <p:tgtEl>
                                          <p:spTgt spid="5">
                                            <p:txEl>
                                              <p:pRg st="3" end="3"/>
                                            </p:txEl>
                                          </p:spTgt>
                                        </p:tgtEl>
                                      </p:cBhvr>
                                      <p:to x="100000" y="95000"/>
                                    </p:animScale>
                                    <p:animScale>
                                      <p:cBhvr>
                                        <p:cTn id="74" dur="166" decel="50000">
                                          <p:stCondLst>
                                            <p:cond delay="1834"/>
                                          </p:stCondLst>
                                        </p:cTn>
                                        <p:tgtEl>
                                          <p:spTgt spid="5">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5">
                                            <p:txEl>
                                              <p:pRg st="4" end="4"/>
                                            </p:txEl>
                                          </p:spTgt>
                                        </p:tgtEl>
                                        <p:attrNameLst>
                                          <p:attrName>style.visibility</p:attrName>
                                        </p:attrNameLst>
                                      </p:cBhvr>
                                      <p:to>
                                        <p:strVal val="visible"/>
                                      </p:to>
                                    </p:set>
                                    <p:animEffect transition="in" filter="wipe(down)">
                                      <p:cBhvr>
                                        <p:cTn id="79" dur="580">
                                          <p:stCondLst>
                                            <p:cond delay="0"/>
                                          </p:stCondLst>
                                        </p:cTn>
                                        <p:tgtEl>
                                          <p:spTgt spid="5">
                                            <p:txEl>
                                              <p:pRg st="4" end="4"/>
                                            </p:txEl>
                                          </p:spTgt>
                                        </p:tgtEl>
                                      </p:cBhvr>
                                    </p:animEffect>
                                    <p:anim calcmode="lin" valueType="num">
                                      <p:cBhvr>
                                        <p:cTn id="80" dur="1822" tmFilter="0,0; 0.14,0.36; 0.43,0.73; 0.71,0.91; 1.0,1.0">
                                          <p:stCondLst>
                                            <p:cond delay="0"/>
                                          </p:stCondLst>
                                        </p:cTn>
                                        <p:tgtEl>
                                          <p:spTgt spid="5">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5">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5">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5">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5">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5">
                                            <p:txEl>
                                              <p:pRg st="4" end="4"/>
                                            </p:txEl>
                                          </p:spTgt>
                                        </p:tgtEl>
                                      </p:cBhvr>
                                      <p:to x="100000" y="60000"/>
                                    </p:animScale>
                                    <p:animScale>
                                      <p:cBhvr>
                                        <p:cTn id="86" dur="166" decel="50000">
                                          <p:stCondLst>
                                            <p:cond delay="676"/>
                                          </p:stCondLst>
                                        </p:cTn>
                                        <p:tgtEl>
                                          <p:spTgt spid="5">
                                            <p:txEl>
                                              <p:pRg st="4" end="4"/>
                                            </p:txEl>
                                          </p:spTgt>
                                        </p:tgtEl>
                                      </p:cBhvr>
                                      <p:to x="100000" y="100000"/>
                                    </p:animScale>
                                    <p:animScale>
                                      <p:cBhvr>
                                        <p:cTn id="87" dur="26">
                                          <p:stCondLst>
                                            <p:cond delay="1312"/>
                                          </p:stCondLst>
                                        </p:cTn>
                                        <p:tgtEl>
                                          <p:spTgt spid="5">
                                            <p:txEl>
                                              <p:pRg st="4" end="4"/>
                                            </p:txEl>
                                          </p:spTgt>
                                        </p:tgtEl>
                                      </p:cBhvr>
                                      <p:to x="100000" y="80000"/>
                                    </p:animScale>
                                    <p:animScale>
                                      <p:cBhvr>
                                        <p:cTn id="88" dur="166" decel="50000">
                                          <p:stCondLst>
                                            <p:cond delay="1338"/>
                                          </p:stCondLst>
                                        </p:cTn>
                                        <p:tgtEl>
                                          <p:spTgt spid="5">
                                            <p:txEl>
                                              <p:pRg st="4" end="4"/>
                                            </p:txEl>
                                          </p:spTgt>
                                        </p:tgtEl>
                                      </p:cBhvr>
                                      <p:to x="100000" y="100000"/>
                                    </p:animScale>
                                    <p:animScale>
                                      <p:cBhvr>
                                        <p:cTn id="89" dur="26">
                                          <p:stCondLst>
                                            <p:cond delay="1642"/>
                                          </p:stCondLst>
                                        </p:cTn>
                                        <p:tgtEl>
                                          <p:spTgt spid="5">
                                            <p:txEl>
                                              <p:pRg st="4" end="4"/>
                                            </p:txEl>
                                          </p:spTgt>
                                        </p:tgtEl>
                                      </p:cBhvr>
                                      <p:to x="100000" y="90000"/>
                                    </p:animScale>
                                    <p:animScale>
                                      <p:cBhvr>
                                        <p:cTn id="90" dur="166" decel="50000">
                                          <p:stCondLst>
                                            <p:cond delay="1668"/>
                                          </p:stCondLst>
                                        </p:cTn>
                                        <p:tgtEl>
                                          <p:spTgt spid="5">
                                            <p:txEl>
                                              <p:pRg st="4" end="4"/>
                                            </p:txEl>
                                          </p:spTgt>
                                        </p:tgtEl>
                                      </p:cBhvr>
                                      <p:to x="100000" y="100000"/>
                                    </p:animScale>
                                    <p:animScale>
                                      <p:cBhvr>
                                        <p:cTn id="91" dur="26">
                                          <p:stCondLst>
                                            <p:cond delay="1808"/>
                                          </p:stCondLst>
                                        </p:cTn>
                                        <p:tgtEl>
                                          <p:spTgt spid="5">
                                            <p:txEl>
                                              <p:pRg st="4" end="4"/>
                                            </p:txEl>
                                          </p:spTgt>
                                        </p:tgtEl>
                                      </p:cBhvr>
                                      <p:to x="100000" y="95000"/>
                                    </p:animScale>
                                    <p:animScale>
                                      <p:cBhvr>
                                        <p:cTn id="92" dur="166" decel="50000">
                                          <p:stCondLst>
                                            <p:cond delay="1834"/>
                                          </p:stCondLst>
                                        </p:cTn>
                                        <p:tgtEl>
                                          <p:spTgt spid="5">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a:t>سازمان مجاز هواپیمایی کشوری</a:t>
            </a:r>
            <a:endParaRPr lang="en-US" dirty="0"/>
          </a:p>
        </p:txBody>
      </p:sp>
      <p:sp>
        <p:nvSpPr>
          <p:cNvPr id="5" name="Content Placeholder 4"/>
          <p:cNvSpPr>
            <a:spLocks noGrp="1"/>
          </p:cNvSpPr>
          <p:nvPr>
            <p:ph idx="1"/>
          </p:nvPr>
        </p:nvSpPr>
        <p:spPr/>
        <p:txBody>
          <a:bodyPr>
            <a:normAutofit/>
          </a:bodyPr>
          <a:lstStyle/>
          <a:p>
            <a:pPr marL="0" indent="0" algn="just" rtl="1">
              <a:lnSpc>
                <a:spcPct val="120000"/>
              </a:lnSpc>
              <a:buNone/>
            </a:pPr>
            <a:r>
              <a:rPr lang="ar-SA" dirty="0" smtClean="0">
                <a:cs typeface="B Nazanin" panose="00000400000000000000" pitchFamily="2" charset="-78"/>
              </a:rPr>
              <a:t>ایمنی </a:t>
            </a:r>
            <a:r>
              <a:rPr lang="ar-SA" dirty="0">
                <a:cs typeface="B Nazanin" panose="00000400000000000000" pitchFamily="2" charset="-78"/>
              </a:rPr>
              <a:t>به طور واضح یک موضوع بسیار مهم برای شرکت‌های بیمه است. </a:t>
            </a:r>
            <a:endParaRPr lang="en-US" dirty="0" smtClean="0">
              <a:cs typeface="B Nazanin" panose="00000400000000000000" pitchFamily="2" charset="-78"/>
            </a:endParaRPr>
          </a:p>
          <a:p>
            <a:pPr marL="0" indent="0" algn="just" rtl="1">
              <a:lnSpc>
                <a:spcPct val="120000"/>
              </a:lnSpc>
              <a:buNone/>
            </a:pPr>
            <a:r>
              <a:rPr lang="ar-SA" dirty="0" smtClean="0">
                <a:cs typeface="B Nazanin" panose="00000400000000000000" pitchFamily="2" charset="-78"/>
              </a:rPr>
              <a:t>حوادث </a:t>
            </a:r>
            <a:r>
              <a:rPr lang="ar-SA" dirty="0">
                <a:cs typeface="B Nazanin" panose="00000400000000000000" pitchFamily="2" charset="-78"/>
              </a:rPr>
              <a:t>کمتر به معنی جبران خسارت کمتر برای پرداخت است. همچنین به این دلیل است که ثبت‌ها شروع به نشر الزامات ایمنی برای ناوبری کردند. </a:t>
            </a:r>
            <a:endParaRPr lang="en-US" dirty="0">
              <a:cs typeface="B Nazanin" panose="00000400000000000000" pitchFamily="2" charset="-78"/>
            </a:endParaRPr>
          </a:p>
          <a:p>
            <a:pPr marL="0" indent="0" algn="just" rtl="1">
              <a:lnSpc>
                <a:spcPct val="120000"/>
              </a:lnSpc>
              <a:buNone/>
            </a:pPr>
            <a:r>
              <a:rPr lang="ar-SA" dirty="0">
                <a:cs typeface="B Nazanin" panose="00000400000000000000" pitchFamily="2" charset="-78"/>
              </a:rPr>
              <a:t>از بدو شروع هوانوردی، عملیات هواپیما مشکلات مشابه با ترافیک دریانوردی را ایجاد می‌کرد. </a:t>
            </a:r>
            <a:endParaRPr lang="en-US" dirty="0" smtClean="0">
              <a:cs typeface="B Nazanin" panose="00000400000000000000" pitchFamily="2" charset="-78"/>
            </a:endParaRPr>
          </a:p>
          <a:p>
            <a:pPr marL="0" indent="0" algn="just" rtl="1">
              <a:lnSpc>
                <a:spcPct val="120000"/>
              </a:lnSpc>
              <a:buNone/>
            </a:pPr>
            <a:r>
              <a:rPr lang="ar-SA" dirty="0" smtClean="0">
                <a:cs typeface="B Nazanin" panose="00000400000000000000" pitchFamily="2" charset="-78"/>
              </a:rPr>
              <a:t>بر </a:t>
            </a:r>
            <a:r>
              <a:rPr lang="ar-SA" dirty="0">
                <a:cs typeface="B Nazanin" panose="00000400000000000000" pitchFamily="2" charset="-78"/>
              </a:rPr>
              <a:t>این اساس، نیاز تاسیس موسسات مشخص مشابه آنچه در ترافیک دریانوردی موجود بود، وجود داشت. </a:t>
            </a:r>
            <a:endParaRPr lang="en-US" dirty="0" smtClean="0">
              <a:cs typeface="B Nazanin" panose="00000400000000000000" pitchFamily="2" charset="-78"/>
            </a:endParaRPr>
          </a:p>
          <a:p>
            <a:pPr marL="0" indent="0" algn="just" rtl="1">
              <a:lnSpc>
                <a:spcPct val="120000"/>
              </a:lnSpc>
              <a:buNone/>
            </a:pPr>
            <a:r>
              <a:rPr lang="ar-SA" dirty="0" smtClean="0">
                <a:cs typeface="B Nazanin" panose="00000400000000000000" pitchFamily="2" charset="-78"/>
              </a:rPr>
              <a:t>در </a:t>
            </a:r>
            <a:r>
              <a:rPr lang="ar-SA" dirty="0">
                <a:cs typeface="B Nazanin" panose="00000400000000000000" pitchFamily="2" charset="-78"/>
              </a:rPr>
              <a:t>برخی موارد، موسسات دریانوردی ویژه، مسیولیت مقررات و نظارت بر هوانوردی را پذیرفتند. متعاقبا، رشد هوانوردی به خلق ثبت مستقل و سازمان‌های ملی هوانوردی انجامید که با هواپیما و ناوبری هوایی مواجه شدند. </a:t>
            </a:r>
            <a:endParaRPr lang="en-US" dirty="0">
              <a:cs typeface="B Nazanin" panose="00000400000000000000" pitchFamily="2" charset="-78"/>
            </a:endParaRPr>
          </a:p>
        </p:txBody>
      </p:sp>
    </p:spTree>
    <p:extLst>
      <p:ext uri="{BB962C8B-B14F-4D97-AF65-F5344CB8AC3E}">
        <p14:creationId xmlns:p14="http://schemas.microsoft.com/office/powerpoint/2010/main" val="2310697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5">
                                            <p:txEl>
                                              <p:pRg st="0" end="0"/>
                                            </p:txEl>
                                          </p:spTgt>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15" presetClass="emph" presetSubtype="0" grpId="0" nodeType="clickEffect">
                                  <p:stCondLst>
                                    <p:cond delay="0"/>
                                  </p:stCondLst>
                                  <p:iterate type="lt">
                                    <p:tmAbs val="25"/>
                                  </p:iterate>
                                  <p:childTnLst>
                                    <p:set>
                                      <p:cBhvr override="childStyle">
                                        <p:cTn id="10" dur="indefinite"/>
                                        <p:tgtEl>
                                          <p:spTgt spid="5">
                                            <p:txEl>
                                              <p:pRg st="1" end="1"/>
                                            </p:txEl>
                                          </p:spTgt>
                                        </p:tgtEl>
                                        <p:attrNameLst>
                                          <p:attrName>style.fontWeight</p:attrName>
                                        </p:attrNameLst>
                                      </p:cBhvr>
                                      <p:to>
                                        <p:strVal val="bold"/>
                                      </p:to>
                                    </p:set>
                                  </p:childTnLst>
                                </p:cTn>
                              </p:par>
                            </p:childTnLst>
                          </p:cTn>
                        </p:par>
                      </p:childTnLst>
                    </p:cTn>
                  </p:par>
                  <p:par>
                    <p:cTn id="11" fill="hold">
                      <p:stCondLst>
                        <p:cond delay="indefinite"/>
                      </p:stCondLst>
                      <p:childTnLst>
                        <p:par>
                          <p:cTn id="12" fill="hold">
                            <p:stCondLst>
                              <p:cond delay="0"/>
                            </p:stCondLst>
                            <p:childTnLst>
                              <p:par>
                                <p:cTn id="13" presetID="15" presetClass="emph" presetSubtype="0" grpId="0" nodeType="clickEffect">
                                  <p:stCondLst>
                                    <p:cond delay="0"/>
                                  </p:stCondLst>
                                  <p:iterate type="lt">
                                    <p:tmAbs val="25"/>
                                  </p:iterate>
                                  <p:childTnLst>
                                    <p:set>
                                      <p:cBhvr override="childStyle">
                                        <p:cTn id="14" dur="indefinite"/>
                                        <p:tgtEl>
                                          <p:spTgt spid="5">
                                            <p:txEl>
                                              <p:pRg st="2" end="2"/>
                                            </p:txEl>
                                          </p:spTgt>
                                        </p:tgtEl>
                                        <p:attrNameLst>
                                          <p:attrName>style.fontWeight</p:attrName>
                                        </p:attrNameLst>
                                      </p:cBhvr>
                                      <p:to>
                                        <p:strVal val="bold"/>
                                      </p:to>
                                    </p:set>
                                  </p:childTnLst>
                                </p:cTn>
                              </p:par>
                            </p:childTnLst>
                          </p:cTn>
                        </p:par>
                      </p:childTnLst>
                    </p:cTn>
                  </p:par>
                  <p:par>
                    <p:cTn id="15" fill="hold">
                      <p:stCondLst>
                        <p:cond delay="indefinite"/>
                      </p:stCondLst>
                      <p:childTnLst>
                        <p:par>
                          <p:cTn id="16" fill="hold">
                            <p:stCondLst>
                              <p:cond delay="0"/>
                            </p:stCondLst>
                            <p:childTnLst>
                              <p:par>
                                <p:cTn id="17" presetID="15" presetClass="emph" presetSubtype="0" grpId="0" nodeType="clickEffect">
                                  <p:stCondLst>
                                    <p:cond delay="0"/>
                                  </p:stCondLst>
                                  <p:iterate type="lt">
                                    <p:tmAbs val="25"/>
                                  </p:iterate>
                                  <p:childTnLst>
                                    <p:set>
                                      <p:cBhvr override="childStyle">
                                        <p:cTn id="18" dur="indefinite"/>
                                        <p:tgtEl>
                                          <p:spTgt spid="5">
                                            <p:txEl>
                                              <p:pRg st="3" end="3"/>
                                            </p:txEl>
                                          </p:spTgt>
                                        </p:tgtEl>
                                        <p:attrNameLst>
                                          <p:attrName>style.fontWeight</p:attrName>
                                        </p:attrNameLst>
                                      </p:cBhvr>
                                      <p:to>
                                        <p:strVal val="bold"/>
                                      </p:to>
                                    </p:set>
                                  </p:childTnLst>
                                </p:cTn>
                              </p:par>
                            </p:childTnLst>
                          </p:cTn>
                        </p:par>
                      </p:childTnLst>
                    </p:cTn>
                  </p:par>
                  <p:par>
                    <p:cTn id="19" fill="hold">
                      <p:stCondLst>
                        <p:cond delay="indefinite"/>
                      </p:stCondLst>
                      <p:childTnLst>
                        <p:par>
                          <p:cTn id="20" fill="hold">
                            <p:stCondLst>
                              <p:cond delay="0"/>
                            </p:stCondLst>
                            <p:childTnLst>
                              <p:par>
                                <p:cTn id="21" presetID="15" presetClass="emph" presetSubtype="0" grpId="0" nodeType="clickEffect">
                                  <p:stCondLst>
                                    <p:cond delay="0"/>
                                  </p:stCondLst>
                                  <p:iterate type="lt">
                                    <p:tmAbs val="25"/>
                                  </p:iterate>
                                  <p:childTnLst>
                                    <p:set>
                                      <p:cBhvr override="childStyle">
                                        <p:cTn id="22" dur="indefinite"/>
                                        <p:tgtEl>
                                          <p:spTgt spid="5">
                                            <p:txEl>
                                              <p:pRg st="4" end="4"/>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وظایف سازمانهای صلاحیت پروازی </a:t>
            </a:r>
            <a:endParaRPr lang="en-US" dirty="0"/>
          </a:p>
        </p:txBody>
      </p:sp>
      <p:sp>
        <p:nvSpPr>
          <p:cNvPr id="3" name="Content Placeholder 2"/>
          <p:cNvSpPr>
            <a:spLocks noGrp="1"/>
          </p:cNvSpPr>
          <p:nvPr>
            <p:ph idx="1"/>
          </p:nvPr>
        </p:nvSpPr>
        <p:spPr/>
        <p:txBody>
          <a:bodyPr>
            <a:normAutofit lnSpcReduction="10000"/>
          </a:bodyPr>
          <a:lstStyle/>
          <a:p>
            <a:pPr algn="r" rtl="1"/>
            <a:r>
              <a:rPr lang="fa-IR" dirty="0" smtClean="0">
                <a:cs typeface="B Nazanin" panose="00000400000000000000" pitchFamily="2" charset="-78"/>
              </a:rPr>
              <a:t>وظایف سازمانهای صلاحیت پروازی مجاز</a:t>
            </a:r>
          </a:p>
          <a:p>
            <a:pPr marL="457200" lvl="1" indent="0" algn="just" rtl="1">
              <a:lnSpc>
                <a:spcPct val="120000"/>
              </a:lnSpc>
              <a:buNone/>
            </a:pPr>
            <a:r>
              <a:rPr lang="ar-SA" dirty="0">
                <a:cs typeface="B Nazanin" panose="00000400000000000000" pitchFamily="2" charset="-78"/>
              </a:rPr>
              <a:t>به صورت عمومی، یک سازمان مجاز صلاحیت پروازی از وظایف زیر برخوردار است. </a:t>
            </a:r>
            <a:endParaRPr lang="en-US" dirty="0">
              <a:cs typeface="B Nazanin" panose="00000400000000000000" pitchFamily="2" charset="-78"/>
            </a:endParaRPr>
          </a:p>
          <a:p>
            <a:pPr marL="914400" lvl="1" indent="-457200" algn="just" rtl="1">
              <a:lnSpc>
                <a:spcPct val="120000"/>
              </a:lnSpc>
              <a:buFont typeface="+mj-lt"/>
              <a:buAutoNum type="arabicPeriod"/>
            </a:pPr>
            <a:r>
              <a:rPr lang="ar-SA" dirty="0" smtClean="0">
                <a:cs typeface="B Nazanin" panose="00000400000000000000" pitchFamily="2" charset="-78"/>
              </a:rPr>
              <a:t>تشریح </a:t>
            </a:r>
            <a:r>
              <a:rPr lang="ar-SA" dirty="0">
                <a:cs typeface="B Nazanin" panose="00000400000000000000" pitchFamily="2" charset="-78"/>
              </a:rPr>
              <a:t>الزامات و روش‌های اجرایی صلاحیت </a:t>
            </a:r>
            <a:r>
              <a:rPr lang="ar-SA" dirty="0" smtClean="0">
                <a:cs typeface="B Nazanin" panose="00000400000000000000" pitchFamily="2" charset="-78"/>
              </a:rPr>
              <a:t>پروازی</a:t>
            </a:r>
            <a:r>
              <a:rPr lang="en-US" dirty="0" smtClean="0">
                <a:cs typeface="B Nazanin" panose="00000400000000000000" pitchFamily="2" charset="-78"/>
              </a:rPr>
              <a:t> </a:t>
            </a:r>
            <a:r>
              <a:rPr lang="ar-SA" dirty="0" smtClean="0">
                <a:cs typeface="B Nazanin" panose="00000400000000000000" pitchFamily="2" charset="-78"/>
              </a:rPr>
              <a:t>شامل </a:t>
            </a:r>
            <a:r>
              <a:rPr lang="fa-IR" dirty="0">
                <a:cs typeface="B Nazanin" panose="00000400000000000000" pitchFamily="2" charset="-78"/>
              </a:rPr>
              <a:t>صدور </a:t>
            </a:r>
            <a:r>
              <a:rPr lang="ar-SA" dirty="0">
                <a:cs typeface="B Nazanin" panose="00000400000000000000" pitchFamily="2" charset="-78"/>
              </a:rPr>
              <a:t>گواهینامه نوع هواپیما، ساختار و عملیات تا سازمان‌های مرتبط است. </a:t>
            </a:r>
            <a:endParaRPr lang="en-US" dirty="0">
              <a:cs typeface="B Nazanin" panose="00000400000000000000" pitchFamily="2" charset="-78"/>
            </a:endParaRPr>
          </a:p>
          <a:p>
            <a:pPr marL="914400" lvl="1" indent="-457200" algn="just" rtl="1">
              <a:lnSpc>
                <a:spcPct val="120000"/>
              </a:lnSpc>
              <a:buFont typeface="+mj-lt"/>
              <a:buAutoNum type="arabicPeriod"/>
            </a:pPr>
            <a:r>
              <a:rPr lang="ar-SA" dirty="0" smtClean="0">
                <a:cs typeface="B Nazanin" panose="00000400000000000000" pitchFamily="2" charset="-78"/>
              </a:rPr>
              <a:t>اطلاع </a:t>
            </a:r>
            <a:r>
              <a:rPr lang="ar-SA" dirty="0">
                <a:cs typeface="B Nazanin" panose="00000400000000000000" pitchFamily="2" charset="-78"/>
              </a:rPr>
              <a:t>رسانی ذینفعان درباره تشریحاتی که در بند 1 اشاره شد. این موضوع از طرق مختلف اجرا می‌شود. سازمان مجاز مقررات فنی، استاندارد‌های فنی، بخشنامه‌ها و موارد دیگر قابل دریافت را بر حسب درخواست یا دیگر موارد منتشر می‌کند. </a:t>
            </a:r>
            <a:endParaRPr lang="en-US" dirty="0" smtClean="0">
              <a:cs typeface="B Nazanin" panose="00000400000000000000" pitchFamily="2" charset="-78"/>
            </a:endParaRPr>
          </a:p>
          <a:p>
            <a:pPr marL="914400" lvl="1" indent="-457200" algn="just" rtl="1">
              <a:lnSpc>
                <a:spcPct val="120000"/>
              </a:lnSpc>
              <a:buFont typeface="+mj-lt"/>
              <a:buAutoNum type="arabicPeriod"/>
            </a:pPr>
            <a:r>
              <a:rPr lang="ar-SA" dirty="0" smtClean="0">
                <a:cs typeface="B Nazanin" panose="00000400000000000000" pitchFamily="2" charset="-78"/>
              </a:rPr>
              <a:t>نظارت </a:t>
            </a:r>
            <a:r>
              <a:rPr lang="ar-SA" dirty="0">
                <a:cs typeface="B Nazanin" panose="00000400000000000000" pitchFamily="2" charset="-78"/>
              </a:rPr>
              <a:t>بر سازمان‌های (تشکیلات) طراحی و ساخت مواد صنایع هوایی و عملیات‌های هواپیما. این موضوع، برای حصول اطمینان است که تمام توضیحات مرتبط اجابت می‌شود. نظارت می‌تواند از طریق راه‌های مختلف همراه با بکارگیری سازمان مجاز مرتبط اجرا شود</a:t>
            </a:r>
            <a:r>
              <a:rPr lang="ar-SA">
                <a:cs typeface="B Nazanin" panose="00000400000000000000" pitchFamily="2" charset="-78"/>
              </a:rPr>
              <a:t>. </a:t>
            </a:r>
            <a:r>
              <a:rPr lang="en-US" smtClean="0">
                <a:cs typeface="B Nazanin" panose="00000400000000000000" pitchFamily="2" charset="-78"/>
              </a:rPr>
              <a:t>]</a:t>
            </a:r>
            <a:r>
              <a:rPr lang="fa-IR" smtClean="0">
                <a:cs typeface="B Nazanin" panose="00000400000000000000" pitchFamily="2" charset="-78"/>
              </a:rPr>
              <a:t>1</a:t>
            </a:r>
            <a:r>
              <a:rPr lang="en-US" smtClean="0">
                <a:cs typeface="B Nazanin" panose="00000400000000000000" pitchFamily="2" charset="-78"/>
              </a:rPr>
              <a:t>[</a:t>
            </a:r>
            <a:endParaRPr lang="en-US" dirty="0">
              <a:cs typeface="B Nazanin" panose="00000400000000000000" pitchFamily="2" charset="-78"/>
            </a:endParaRPr>
          </a:p>
          <a:p>
            <a:pPr marL="914400" lvl="1" indent="-457200" algn="just" rtl="1">
              <a:lnSpc>
                <a:spcPct val="120000"/>
              </a:lnSpc>
              <a:buFont typeface="+mj-lt"/>
              <a:buAutoNum type="arabicPeriod"/>
            </a:pPr>
            <a:r>
              <a:rPr lang="ar-SA" dirty="0">
                <a:cs typeface="B Nazanin" panose="00000400000000000000" pitchFamily="2" charset="-78"/>
              </a:rPr>
              <a:t>برای گواهینامه مواد و سازمان‌های صنایع هوایی. این موضوع برای اظ‌هار فرم قانونی اجابت الزامات اعمال‌پذیر یک هواپیما یا قطعه ای از آن است یا تغییر یک گواهینامه نوع، ظرفیت(توانایی) یک سازمان و موارد مشابه است. </a:t>
            </a:r>
            <a:endParaRPr lang="en-US" dirty="0">
              <a:cs typeface="B Nazanin" panose="00000400000000000000" pitchFamily="2" charset="-78"/>
            </a:endParaRPr>
          </a:p>
          <a:p>
            <a:pPr marL="0" indent="0" algn="r" rtl="1">
              <a:buNone/>
            </a:pPr>
            <a:endParaRPr lang="en-US" dirty="0">
              <a:cs typeface="B Nazanin" panose="00000400000000000000" pitchFamily="2" charset="-78"/>
            </a:endParaRPr>
          </a:p>
        </p:txBody>
      </p:sp>
    </p:spTree>
    <p:extLst>
      <p:ext uri="{BB962C8B-B14F-4D97-AF65-F5344CB8AC3E}">
        <p14:creationId xmlns:p14="http://schemas.microsoft.com/office/powerpoint/2010/main" val="3281995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heel(1)">
                                      <p:cBhvr>
                                        <p:cTn id="10" dur="2000"/>
                                        <p:tgtEl>
                                          <p:spTgt spid="3">
                                            <p:txEl>
                                              <p:pRg st="1" end="1"/>
                                            </p:txEl>
                                          </p:spTgt>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heel(1)">
                                      <p:cBhvr>
                                        <p:cTn id="13" dur="2000"/>
                                        <p:tgtEl>
                                          <p:spTgt spid="3">
                                            <p:txEl>
                                              <p:pRg st="2" end="2"/>
                                            </p:txEl>
                                          </p:spTgt>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heel(1)">
                                      <p:cBhvr>
                                        <p:cTn id="16" dur="2000"/>
                                        <p:tgtEl>
                                          <p:spTgt spid="3">
                                            <p:txEl>
                                              <p:pRg st="3" end="3"/>
                                            </p:txEl>
                                          </p:spTgt>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heel(1)">
                                      <p:cBhvr>
                                        <p:cTn id="19" dur="2000"/>
                                        <p:tgtEl>
                                          <p:spTgt spid="3">
                                            <p:txEl>
                                              <p:pRg st="4" end="4"/>
                                            </p:txEl>
                                          </p:spTgt>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heel(1)">
                                      <p:cBhvr>
                                        <p:cTn id="2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7127" y="420651"/>
            <a:ext cx="10354614" cy="2880789"/>
          </a:xfrm>
          <a:prstGeom prst="rect">
            <a:avLst/>
          </a:prstGeom>
        </p:spPr>
        <p:txBody>
          <a:bodyPr wrap="square">
            <a:spAutoFit/>
          </a:bodyPr>
          <a:lstStyle/>
          <a:p>
            <a:pPr marR="0" lvl="1" algn="justLow" rtl="1" fontAlgn="base">
              <a:lnSpc>
                <a:spcPct val="120000"/>
              </a:lnSpc>
              <a:spcBef>
                <a:spcPts val="2700"/>
              </a:spcBef>
              <a:spcAft>
                <a:spcPts val="0"/>
              </a:spcAft>
              <a:tabLst>
                <a:tab pos="365760" algn="l"/>
              </a:tabLst>
            </a:pPr>
            <a:r>
              <a:rPr lang="fa-IR" sz="3600" b="1" kern="0" dirty="0">
                <a:effectLst>
                  <a:glow>
                    <a:srgbClr val="000000"/>
                  </a:glow>
                  <a:outerShdw sx="0" sy="0">
                    <a:srgbClr val="000000"/>
                  </a:outerShdw>
                  <a:reflection stA="0" endPos="0" fadeDir="0" sx="0" sy="0"/>
                </a:effectLst>
                <a:latin typeface="Times New Roman" panose="02020603050405020304" pitchFamily="18" charset="0"/>
                <a:cs typeface="B Nazanin" panose="00000400000000000000" pitchFamily="2" charset="-78"/>
              </a:rPr>
              <a:t>گواهینامه نوع</a:t>
            </a:r>
            <a:endParaRPr lang="en-US" sz="2400" b="1" kern="0" dirty="0">
              <a:effectLst>
                <a:glow>
                  <a:srgbClr val="000000"/>
                </a:glow>
                <a:outerShdw sx="0" sy="0">
                  <a:srgbClr val="000000"/>
                </a:outerShdw>
                <a:reflection stA="0" endPos="0" fadeDir="0" sx="0" sy="0"/>
              </a:effectLst>
              <a:latin typeface="Times New Roman" panose="02020603050405020304" pitchFamily="18" charset="0"/>
              <a:cs typeface="B Nazanin" panose="00000400000000000000" pitchFamily="2" charset="-78"/>
            </a:endParaRPr>
          </a:p>
          <a:p>
            <a:pPr algn="justLow" rtl="1">
              <a:lnSpc>
                <a:spcPct val="120000"/>
              </a:lnSpc>
              <a:spcBef>
                <a:spcPts val="600"/>
              </a:spcBef>
            </a:pPr>
            <a:r>
              <a:rPr lang="ar-SA" sz="2800" dirty="0">
                <a:latin typeface="Times New Roman" panose="02020603050405020304" pitchFamily="18" charset="0"/>
                <a:ea typeface="Times New Roman" panose="02020603050405020304" pitchFamily="18" charset="0"/>
                <a:cs typeface="B Nazanin" panose="00000400000000000000" pitchFamily="2" charset="-78"/>
              </a:rPr>
              <a:t>گواهینامه نوع یک سند است که به وسیله آن کشور مجاز بیان می‌کند که متقاضی، اجابت یک نوع طراحی با تمام الزامات اعمال پذیر را اثبات کرده است. این گواهینامه به خودی خود یک اجازه برای عملیات یک هواپیما که باید به وسیله یک گواهینامه صلاحیت پروازی داده شود، نیست.</a:t>
            </a:r>
            <a:endParaRPr lang="en-US" sz="2400" dirty="0">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5" name="Rectangle 4"/>
          <p:cNvSpPr/>
          <p:nvPr/>
        </p:nvSpPr>
        <p:spPr>
          <a:xfrm>
            <a:off x="463639" y="3301440"/>
            <a:ext cx="10560677" cy="3240887"/>
          </a:xfrm>
          <a:prstGeom prst="rect">
            <a:avLst/>
          </a:prstGeom>
        </p:spPr>
        <p:txBody>
          <a:bodyPr wrap="square">
            <a:spAutoFit/>
          </a:bodyPr>
          <a:lstStyle/>
          <a:p>
            <a:pPr marR="0" lvl="1" algn="justLow" rtl="1" fontAlgn="base">
              <a:lnSpc>
                <a:spcPct val="120000"/>
              </a:lnSpc>
              <a:spcBef>
                <a:spcPts val="2700"/>
              </a:spcBef>
              <a:spcAft>
                <a:spcPts val="0"/>
              </a:spcAft>
              <a:tabLst>
                <a:tab pos="365760" algn="l"/>
              </a:tabLst>
            </a:pPr>
            <a:r>
              <a:rPr lang="fa-IR" sz="2800" b="1" kern="0" dirty="0">
                <a:effectLst>
                  <a:glow>
                    <a:srgbClr val="000000"/>
                  </a:glow>
                  <a:outerShdw sx="0" sy="0">
                    <a:srgbClr val="000000"/>
                  </a:outerShdw>
                  <a:reflection stA="0" endPos="0" fadeDir="0" sx="0" sy="0"/>
                </a:effectLst>
                <a:latin typeface="Times New Roman" panose="02020603050405020304" pitchFamily="18" charset="0"/>
                <a:cs typeface="B Nazanin" panose="00000400000000000000" pitchFamily="2" charset="-78"/>
              </a:rPr>
              <a:t>طراحی نوع</a:t>
            </a:r>
            <a:endParaRPr lang="en-US" b="1" kern="0" dirty="0">
              <a:effectLst>
                <a:glow>
                  <a:srgbClr val="000000"/>
                </a:glow>
                <a:outerShdw sx="0" sy="0">
                  <a:srgbClr val="000000"/>
                </a:outerShdw>
                <a:reflection stA="0" endPos="0" fadeDir="0" sx="0" sy="0"/>
              </a:effectLst>
              <a:latin typeface="Times New Roman" panose="02020603050405020304" pitchFamily="18" charset="0"/>
              <a:cs typeface="B Nazanin" panose="00000400000000000000" pitchFamily="2" charset="-78"/>
            </a:endParaRPr>
          </a:p>
          <a:p>
            <a:pPr algn="justLow" rtl="1">
              <a:lnSpc>
                <a:spcPct val="120000"/>
              </a:lnSpc>
              <a:spcBef>
                <a:spcPts val="600"/>
              </a:spcBef>
            </a:pPr>
            <a:r>
              <a:rPr lang="ar-SA" sz="2400" dirty="0">
                <a:latin typeface="Times New Roman" panose="02020603050405020304" pitchFamily="18" charset="0"/>
                <a:ea typeface="Times New Roman" panose="02020603050405020304" pitchFamily="18" charset="0"/>
                <a:cs typeface="B Nazanin" panose="00000400000000000000" pitchFamily="2" charset="-78"/>
              </a:rPr>
              <a:t>طراحی نوع یک محصول که باید به صورت مناسب بر اساس بخش 21 ایاسا (پاراگراف 21.ای.31) و فار 21 (پاراگراف 31) شناسایی شود، شامل موارد زیر است.  </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marL="342900" marR="0" lvl="0" indent="-342900" algn="justLow" rtl="1">
              <a:lnSpc>
                <a:spcPct val="120000"/>
              </a:lnSpc>
              <a:spcBef>
                <a:spcPts val="600"/>
              </a:spcBef>
              <a:spcAft>
                <a:spcPts val="0"/>
              </a:spcAft>
              <a:buFont typeface="+mj-lt"/>
              <a:buAutoNum type="arabicPeriod"/>
            </a:pPr>
            <a:r>
              <a:rPr lang="ar-SA" sz="2400" dirty="0">
                <a:latin typeface="Times New Roman" panose="02020603050405020304" pitchFamily="18" charset="0"/>
                <a:ea typeface="Times New Roman" panose="02020603050405020304" pitchFamily="18" charset="0"/>
                <a:cs typeface="B Nazanin" panose="00000400000000000000" pitchFamily="2" charset="-78"/>
              </a:rPr>
              <a:t>نقشه ‌ها و خصوصیات و یک لیست از آن خصوصیات و نقشه ‌ها. این‌ها برای تعریف پیکربندی و عملکردهای طراحی محصولی که نشان داده شده پایه‌ی صدور گواهینامه نوع و الزامات محافظت محیط زیست اعمال پذیر را اجابت می‌کند، ضروری است.</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a:lnSpc>
                <a:spcPct val="120000"/>
              </a:lnSpc>
              <a:spcBef>
                <a:spcPts val="600"/>
              </a:spcBef>
            </a:pPr>
            <a:r>
              <a:rPr lang="en-US" sz="1000" dirty="0" smtClean="0">
                <a:latin typeface="Times New Roman" panose="02020603050405020304" pitchFamily="18" charset="0"/>
                <a:ea typeface="Times New Roman" panose="02020603050405020304" pitchFamily="18" charset="0"/>
                <a:cs typeface="Traditional Arabic" panose="02020603050405020304" pitchFamily="18" charset="-78"/>
              </a:rPr>
              <a:t>type </a:t>
            </a:r>
            <a:r>
              <a:rPr lang="en-US" sz="1000" dirty="0">
                <a:latin typeface="Times New Roman" panose="02020603050405020304" pitchFamily="18" charset="0"/>
                <a:ea typeface="Times New Roman" panose="02020603050405020304" pitchFamily="18" charset="0"/>
                <a:cs typeface="Traditional Arabic" panose="02020603050405020304" pitchFamily="18" charset="-78"/>
              </a:rPr>
              <a:t>certification basis</a:t>
            </a:r>
            <a:endParaRPr lang="en-US" sz="10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15205096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2885" y="168281"/>
            <a:ext cx="11037194" cy="5355312"/>
          </a:xfrm>
          <a:prstGeom prst="rect">
            <a:avLst/>
          </a:prstGeom>
        </p:spPr>
        <p:txBody>
          <a:bodyPr wrap="square">
            <a:spAutoFit/>
          </a:bodyPr>
          <a:lstStyle/>
          <a:p>
            <a:pPr marL="342900" marR="0" lvl="0" indent="-342900" algn="justLow" rtl="1">
              <a:lnSpc>
                <a:spcPct val="120000"/>
              </a:lnSpc>
              <a:spcBef>
                <a:spcPts val="600"/>
              </a:spcBef>
              <a:spcAft>
                <a:spcPts val="0"/>
              </a:spcAft>
              <a:buFont typeface="+mj-lt"/>
              <a:buAutoNum type="arabicPeriod"/>
            </a:pPr>
            <a:r>
              <a:rPr lang="ar-SA" sz="2400" dirty="0">
                <a:latin typeface="Times New Roman" panose="02020603050405020304" pitchFamily="18" charset="0"/>
                <a:ea typeface="Times New Roman" panose="02020603050405020304" pitchFamily="18" charset="0"/>
                <a:cs typeface="B Nazanin" panose="00000400000000000000" pitchFamily="2" charset="-78"/>
              </a:rPr>
              <a:t>اطلاعات </a:t>
            </a:r>
            <a:r>
              <a:rPr lang="ar-SA" sz="2400" dirty="0">
                <a:latin typeface="Times New Roman" panose="02020603050405020304" pitchFamily="18" charset="0"/>
                <a:ea typeface="Times New Roman" panose="02020603050405020304" pitchFamily="18" charset="0"/>
                <a:cs typeface="B Nazanin" panose="00000400000000000000" pitchFamily="2" charset="-78"/>
              </a:rPr>
              <a:t>مربوط به مواد، فرایند‌ها و روش‌های ساخت و مونتاژ محصولات مورد نیاز برای حصول اطمینان از تطابق محصول</a:t>
            </a:r>
            <a:endParaRPr lang="en-US" sz="2400" dirty="0">
              <a:latin typeface="Times New Roman" panose="02020603050405020304" pitchFamily="18" charset="0"/>
              <a:ea typeface="Times New Roman" panose="02020603050405020304" pitchFamily="18" charset="0"/>
              <a:cs typeface="B Nazanin" panose="00000400000000000000" pitchFamily="2" charset="-78"/>
            </a:endParaRPr>
          </a:p>
          <a:p>
            <a:pPr marL="342900" marR="0" lvl="0" indent="-342900" algn="justLow" rtl="1">
              <a:lnSpc>
                <a:spcPct val="120000"/>
              </a:lnSpc>
              <a:spcBef>
                <a:spcPts val="600"/>
              </a:spcBef>
              <a:spcAft>
                <a:spcPts val="0"/>
              </a:spcAft>
              <a:buFont typeface="+mj-lt"/>
              <a:buAutoNum type="arabicPeriod"/>
            </a:pPr>
            <a:r>
              <a:rPr lang="ar-SA" sz="2400" dirty="0">
                <a:latin typeface="Times New Roman" panose="02020603050405020304" pitchFamily="18" charset="0"/>
                <a:ea typeface="Times New Roman" panose="02020603050405020304" pitchFamily="18" charset="0"/>
                <a:cs typeface="B Nazanin" panose="00000400000000000000" pitchFamily="2" charset="-78"/>
              </a:rPr>
              <a:t>یک بخش تایید شده محدودیت‌های صلاحیت پروازی از دستورالعمل‌های تداوم صلاحیت پروازی که به وسیله کد صلاحیت پروازی اعمال پذیر تعریف شده است. </a:t>
            </a:r>
            <a:endParaRPr lang="en-US" sz="2400" dirty="0">
              <a:latin typeface="Times New Roman" panose="02020603050405020304" pitchFamily="18" charset="0"/>
              <a:ea typeface="Times New Roman" panose="02020603050405020304" pitchFamily="18" charset="0"/>
              <a:cs typeface="B Nazanin" panose="00000400000000000000" pitchFamily="2" charset="-78"/>
            </a:endParaRPr>
          </a:p>
          <a:p>
            <a:pPr marL="342900" marR="0" lvl="0" indent="-342900" algn="justLow" rtl="1">
              <a:lnSpc>
                <a:spcPct val="120000"/>
              </a:lnSpc>
              <a:spcBef>
                <a:spcPts val="600"/>
              </a:spcBef>
              <a:spcAft>
                <a:spcPts val="0"/>
              </a:spcAft>
              <a:buFont typeface="+mj-lt"/>
              <a:buAutoNum type="arabicPeriod"/>
            </a:pPr>
            <a:r>
              <a:rPr lang="ar-SA" sz="2400" dirty="0">
                <a:latin typeface="Times New Roman" panose="02020603050405020304" pitchFamily="18" charset="0"/>
                <a:ea typeface="Times New Roman" panose="02020603050405020304" pitchFamily="18" charset="0"/>
                <a:cs typeface="B Nazanin" panose="00000400000000000000" pitchFamily="2" charset="-78"/>
              </a:rPr>
              <a:t>هرگونه اطلاعات ضروری دیگر که اجازه دهد با استفاده از مقایسه، صلاحیت پروازی، ویژگی‌های آلودگی صوتی، تهویه سوخت و آلودگی ناشی از نشر اگزوز (هرجا که اعمال پذیر باشد) محصولات بعدی با نوع یکسان تعیین گردد</a:t>
            </a:r>
            <a:r>
              <a:rPr lang="ar-SA" sz="2400" dirty="0">
                <a:latin typeface="Times New Roman" panose="02020603050405020304" pitchFamily="18" charset="0"/>
                <a:ea typeface="Times New Roman" panose="02020603050405020304" pitchFamily="18" charset="0"/>
                <a:cs typeface="B Nazanin" panose="00000400000000000000" pitchFamily="2" charset="-78"/>
              </a:rPr>
              <a:t>.</a:t>
            </a:r>
            <a:endParaRPr lang="fa-IR" sz="24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20000"/>
              </a:lnSpc>
              <a:spcBef>
                <a:spcPts val="600"/>
              </a:spcBef>
            </a:pPr>
            <a:r>
              <a:rPr lang="ar-SA" sz="2400" dirty="0">
                <a:latin typeface="Times New Roman" panose="02020603050405020304" pitchFamily="18" charset="0"/>
                <a:ea typeface="Times New Roman" panose="02020603050405020304" pitchFamily="18" charset="0"/>
                <a:cs typeface="B Nazanin" panose="00000400000000000000" pitchFamily="2" charset="-78"/>
              </a:rPr>
              <a:t>به عبارت دیگر، طراحی نوع نسخه ای از طراحی است که نباید در پیکر بندی محصول و روش‌های تولید آن تغییراتی ایجاد بشود. هرگونه انحراف از طراحی نوع تبدیل به یک تغییر می‌شود که باید تایید گردد </a:t>
            </a:r>
            <a:r>
              <a:rPr lang="en-US" sz="2400" dirty="0">
                <a:latin typeface="Times New Roman" panose="02020603050405020304" pitchFamily="18" charset="0"/>
                <a:ea typeface="Times New Roman" panose="02020603050405020304" pitchFamily="18" charset="0"/>
                <a:cs typeface="B Nazanin" panose="00000400000000000000" pitchFamily="2" charset="-78"/>
              </a:rPr>
              <a:t>‘Change’</a:t>
            </a:r>
          </a:p>
          <a:p>
            <a:pPr marR="0" lvl="0" algn="justLow" rtl="1">
              <a:lnSpc>
                <a:spcPct val="120000"/>
              </a:lnSpc>
              <a:spcBef>
                <a:spcPts val="600"/>
              </a:spcBef>
              <a:spcAft>
                <a:spcPts val="0"/>
              </a:spcAft>
            </a:pPr>
            <a:r>
              <a:rPr lang="ar-SA" sz="3200" dirty="0" smtClean="0">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latin typeface="Times New Roman" panose="02020603050405020304" pitchFamily="18" charset="0"/>
              <a:ea typeface="Times New Roman" panose="02020603050405020304" pitchFamily="18" charset="0"/>
              <a:cs typeface="B Nazanin" panose="00000400000000000000" pitchFamily="2" charset="-78"/>
            </a:endParaRPr>
          </a:p>
          <a:p>
            <a:pPr>
              <a:lnSpc>
                <a:spcPct val="120000"/>
              </a:lnSpc>
              <a:spcBef>
                <a:spcPts val="600"/>
              </a:spcBef>
            </a:pPr>
            <a:r>
              <a:rPr lang="en-US" dirty="0">
                <a:latin typeface="Times New Roman" panose="02020603050405020304" pitchFamily="18" charset="0"/>
                <a:ea typeface="Times New Roman" panose="02020603050405020304" pitchFamily="18" charset="0"/>
                <a:cs typeface="Traditional Arabic" panose="02020603050405020304" pitchFamily="18" charset="-78"/>
              </a:rPr>
              <a:t>The type design</a:t>
            </a:r>
          </a:p>
          <a:p>
            <a:pPr>
              <a:lnSpc>
                <a:spcPct val="120000"/>
              </a:lnSpc>
              <a:spcBef>
                <a:spcPts val="600"/>
              </a:spcBef>
            </a:pPr>
            <a:r>
              <a:rPr lang="en-US" dirty="0">
                <a:latin typeface="Times New Roman" panose="02020603050405020304" pitchFamily="18" charset="0"/>
                <a:ea typeface="Times New Roman" panose="02020603050405020304" pitchFamily="18" charset="0"/>
                <a:cs typeface="Traditional Arabic" panose="02020603050405020304" pitchFamily="18" charset="-78"/>
              </a:rPr>
              <a:t>type certification basis</a:t>
            </a:r>
          </a:p>
        </p:txBody>
      </p:sp>
    </p:spTree>
    <p:extLst>
      <p:ext uri="{BB962C8B-B14F-4D97-AF65-F5344CB8AC3E}">
        <p14:creationId xmlns:p14="http://schemas.microsoft.com/office/powerpoint/2010/main" val="3042847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5611" y="386935"/>
            <a:ext cx="10972801" cy="5761577"/>
          </a:xfrm>
          <a:prstGeom prst="rect">
            <a:avLst/>
          </a:prstGeom>
        </p:spPr>
        <p:txBody>
          <a:bodyPr wrap="square">
            <a:spAutoFit/>
          </a:bodyPr>
          <a:lstStyle/>
          <a:p>
            <a:pPr marL="742950" marR="0" lvl="1" indent="-285750" algn="justLow" rtl="1" fontAlgn="base">
              <a:lnSpc>
                <a:spcPct val="120000"/>
              </a:lnSpc>
              <a:spcBef>
                <a:spcPts val="2700"/>
              </a:spcBef>
              <a:spcAft>
                <a:spcPts val="0"/>
              </a:spcAft>
              <a:buFont typeface="+mj-lt"/>
              <a:buAutoNum type="arabicPeriod"/>
              <a:tabLst>
                <a:tab pos="365760" algn="l"/>
              </a:tabLst>
            </a:pPr>
            <a:r>
              <a:rPr lang="fa-IR" sz="3200" b="1" kern="0" dirty="0">
                <a:effectLst>
                  <a:glow>
                    <a:srgbClr val="000000"/>
                  </a:glow>
                  <a:outerShdw sx="0" sy="0">
                    <a:srgbClr val="000000"/>
                  </a:outerShdw>
                  <a:reflection stA="0" endPos="0" fadeDir="0" sx="0" sy="0"/>
                </a:effectLst>
                <a:latin typeface="Times New Roman" panose="02020603050405020304" pitchFamily="18" charset="0"/>
                <a:cs typeface="B Nazanin" panose="00000400000000000000" pitchFamily="2" charset="-78"/>
              </a:rPr>
              <a:t>سازمان طراحی </a:t>
            </a:r>
            <a:endParaRPr lang="en-US" sz="2000" b="1" kern="0" dirty="0">
              <a:effectLst>
                <a:glow>
                  <a:srgbClr val="000000"/>
                </a:glow>
                <a:outerShdw sx="0" sy="0">
                  <a:srgbClr val="000000"/>
                </a:outerShdw>
                <a:reflection stA="0" endPos="0" fadeDir="0" sx="0" sy="0"/>
              </a:effectLst>
              <a:latin typeface="Times New Roman" panose="02020603050405020304" pitchFamily="18" charset="0"/>
              <a:cs typeface="B Nazanin" panose="00000400000000000000" pitchFamily="2" charset="-78"/>
            </a:endParaRPr>
          </a:p>
          <a:p>
            <a:pPr algn="justLow" rtl="1">
              <a:lnSpc>
                <a:spcPct val="120000"/>
              </a:lnSpc>
              <a:spcBef>
                <a:spcPts val="600"/>
              </a:spcBef>
            </a:pPr>
            <a:r>
              <a:rPr lang="ar-SA" sz="2400" dirty="0">
                <a:latin typeface="Times New Roman" panose="02020603050405020304" pitchFamily="18" charset="0"/>
                <a:ea typeface="Times New Roman" panose="02020603050405020304" pitchFamily="18" charset="0"/>
                <a:cs typeface="B Nazanin" panose="00000400000000000000" pitchFamily="2" charset="-78"/>
              </a:rPr>
              <a:t>تا کنون به سازمان ‌های</a:t>
            </a:r>
            <a:r>
              <a:rPr lang="fa-IR" sz="2400" dirty="0">
                <a:latin typeface="Times New Roman" panose="02020603050405020304" pitchFamily="18" charset="0"/>
                <a:ea typeface="Times New Roman" panose="02020603050405020304" pitchFamily="18" charset="0"/>
                <a:cs typeface="B Nazanin" panose="00000400000000000000" pitchFamily="2" charset="-78"/>
              </a:rPr>
              <a:t> مجاز</a:t>
            </a:r>
            <a:r>
              <a:rPr lang="ar-SA" sz="2400" dirty="0">
                <a:latin typeface="Times New Roman" panose="02020603050405020304" pitchFamily="18" charset="0"/>
                <a:ea typeface="Times New Roman" panose="02020603050405020304" pitchFamily="18" charset="0"/>
                <a:cs typeface="B Nazanin" panose="00000400000000000000" pitchFamily="2" charset="-78"/>
              </a:rPr>
              <a:t> صلاحیت پروازی و تعهد آن‌ها </a:t>
            </a:r>
            <a:r>
              <a:rPr lang="ar-SA" sz="2400" dirty="0" smtClean="0">
                <a:latin typeface="Times New Roman" panose="02020603050405020304" pitchFamily="18" charset="0"/>
                <a:ea typeface="Times New Roman" panose="02020603050405020304" pitchFamily="18" charset="0"/>
                <a:cs typeface="B Nazanin" panose="00000400000000000000" pitchFamily="2" charset="-78"/>
              </a:rPr>
              <a:t>پرداخ</a:t>
            </a:r>
            <a:r>
              <a:rPr lang="fa-IR" sz="2400" dirty="0">
                <a:latin typeface="Times New Roman" panose="02020603050405020304" pitchFamily="18" charset="0"/>
                <a:ea typeface="Times New Roman" panose="02020603050405020304" pitchFamily="18" charset="0"/>
                <a:cs typeface="B Nazanin" panose="00000400000000000000" pitchFamily="2" charset="-78"/>
              </a:rPr>
              <a:t>ت</a:t>
            </a:r>
            <a:r>
              <a:rPr lang="ar-SA" sz="2400" dirty="0" smtClean="0">
                <a:latin typeface="Times New Roman" panose="02020603050405020304" pitchFamily="18" charset="0"/>
                <a:ea typeface="Times New Roman" panose="02020603050405020304" pitchFamily="18" charset="0"/>
                <a:cs typeface="B Nazanin" panose="00000400000000000000" pitchFamily="2" charset="-78"/>
              </a:rPr>
              <a:t>ه </a:t>
            </a:r>
            <a:r>
              <a:rPr lang="ar-SA" sz="2400" dirty="0">
                <a:latin typeface="Times New Roman" panose="02020603050405020304" pitchFamily="18" charset="0"/>
                <a:ea typeface="Times New Roman" panose="02020603050405020304" pitchFamily="18" charset="0"/>
                <a:cs typeface="B Nazanin" panose="00000400000000000000" pitchFamily="2" charset="-78"/>
              </a:rPr>
              <a:t>شد. اکنون دیدگاه طراحان را مورد ملاحظه قرار داده می شود. شخصی که به عنوان متقاضی تبدیل شدن به دارنده گواهینامه نوع (تی سی اچ) شناخته می‌شود. پر واضح است که طراحی و اثبات اجابت الزامات اعمال پذیر نیاز به یک سازمان فنی مناسب برای این نوع از پروژه ‌ها دارد که می‌تواند بازه ای از معدود تکنیک ‌ها تا صد‌ها یک از آن‌ها را شامل شود. جار 21، پاراگراف 21.13 بیان می‌کند که متقاضی باید از یک تاییدیه سازمان طراحی (دی او ای) مناسب برخوردار باشد (یا برای آن درخواست کرده باشد). </a:t>
            </a:r>
            <a:r>
              <a:rPr lang="fa-IR" sz="2400" dirty="0" smtClean="0">
                <a:latin typeface="Times New Roman" panose="02020603050405020304" pitchFamily="18" charset="0"/>
                <a:ea typeface="Times New Roman" panose="02020603050405020304" pitchFamily="18" charset="0"/>
                <a:cs typeface="B Nazanin" panose="00000400000000000000" pitchFamily="2" charset="-78"/>
              </a:rPr>
              <a:t>البته ارگانهای دیگری نظیر </a:t>
            </a:r>
            <a:r>
              <a:rPr lang="en-US" sz="2000" dirty="0"/>
              <a:t>Continuing Airworthiness Management </a:t>
            </a:r>
            <a:r>
              <a:rPr lang="en-US" sz="2000" dirty="0" smtClean="0"/>
              <a:t>Organization(camo) </a:t>
            </a:r>
            <a:r>
              <a:rPr lang="fa-IR" sz="2000" dirty="0" smtClean="0"/>
              <a:t> و</a:t>
            </a:r>
            <a:r>
              <a:rPr lang="en-US" sz="2000" dirty="0" smtClean="0"/>
              <a:t> Part 145</a:t>
            </a:r>
          </a:p>
          <a:p>
            <a:pPr algn="justLow" rtl="1">
              <a:lnSpc>
                <a:spcPct val="120000"/>
              </a:lnSpc>
              <a:spcBef>
                <a:spcPts val="600"/>
              </a:spcBef>
            </a:pPr>
            <a:r>
              <a:rPr lang="en-US" sz="2000" dirty="0"/>
              <a:t>(Maintenance </a:t>
            </a:r>
            <a:r>
              <a:rPr lang="en-US" sz="2000" dirty="0" err="1"/>
              <a:t>Organisation</a:t>
            </a:r>
            <a:r>
              <a:rPr lang="en-US" sz="2000" dirty="0"/>
              <a:t> Approvals</a:t>
            </a:r>
            <a:r>
              <a:rPr lang="en-US" sz="2000" dirty="0" smtClean="0"/>
              <a:t>) </a:t>
            </a:r>
            <a:r>
              <a:rPr lang="fa-IR" sz="2000" dirty="0" smtClean="0"/>
              <a:t> </a:t>
            </a:r>
            <a:r>
              <a:rPr lang="en-US" sz="2000" dirty="0" smtClean="0"/>
              <a:t> </a:t>
            </a:r>
            <a:r>
              <a:rPr lang="fa-IR" sz="2000" dirty="0" smtClean="0"/>
              <a:t> و </a:t>
            </a:r>
            <a:r>
              <a:rPr lang="en-US" sz="2000" dirty="0" smtClean="0"/>
              <a:t>POA (</a:t>
            </a:r>
            <a:r>
              <a:rPr lang="en-US" sz="2000" b="1" dirty="0">
                <a:hlinkClick r:id="rId2"/>
              </a:rPr>
              <a:t>Production </a:t>
            </a:r>
            <a:r>
              <a:rPr lang="en-US" sz="2000" b="1" dirty="0" err="1">
                <a:hlinkClick r:id="rId2"/>
              </a:rPr>
              <a:t>Organisations</a:t>
            </a:r>
            <a:r>
              <a:rPr lang="en-US" sz="2000" b="1" dirty="0">
                <a:hlinkClick r:id="rId2"/>
              </a:rPr>
              <a:t> </a:t>
            </a:r>
            <a:r>
              <a:rPr lang="en-US" sz="2000" b="1" dirty="0" smtClean="0">
                <a:hlinkClick r:id="rId2"/>
              </a:rPr>
              <a:t>Approvals)</a:t>
            </a:r>
            <a:endParaRPr lang="en-US" sz="2000" b="1" dirty="0">
              <a:hlinkClick r:id="rId2"/>
            </a:endParaRPr>
          </a:p>
          <a:p>
            <a:pPr algn="justLow" rtl="1">
              <a:lnSpc>
                <a:spcPct val="120000"/>
              </a:lnSpc>
              <a:spcBef>
                <a:spcPts val="600"/>
              </a:spcBef>
            </a:pPr>
            <a:r>
              <a:rPr lang="fa-IR" sz="2400" dirty="0">
                <a:latin typeface="Times New Roman" panose="02020603050405020304" pitchFamily="18" charset="0"/>
                <a:ea typeface="Times New Roman" panose="02020603050405020304" pitchFamily="18" charset="0"/>
                <a:cs typeface="B Nazanin" panose="00000400000000000000" pitchFamily="2" charset="-78"/>
              </a:rPr>
              <a:t>وجود دارند که کارکرد مشابه دارند. مجوز این ارگانها را در ایران سازمان هواپیمایی کشوری صادر می کند. در کشور ما ماهان و ایران ایر </a:t>
            </a:r>
            <a:r>
              <a:rPr lang="en-US" sz="2400" dirty="0">
                <a:latin typeface="Times New Roman" panose="02020603050405020304" pitchFamily="18" charset="0"/>
                <a:ea typeface="Times New Roman" panose="02020603050405020304" pitchFamily="18" charset="0"/>
                <a:cs typeface="B Nazanin" panose="00000400000000000000" pitchFamily="2" charset="-78"/>
              </a:rPr>
              <a:t>POA Holder</a:t>
            </a:r>
            <a:r>
              <a:rPr lang="fa-IR" sz="2400" dirty="0">
                <a:latin typeface="Times New Roman" panose="02020603050405020304" pitchFamily="18" charset="0"/>
                <a:ea typeface="Times New Roman" panose="02020603050405020304" pitchFamily="18" charset="0"/>
                <a:cs typeface="B Nazanin" panose="00000400000000000000" pitchFamily="2" charset="-78"/>
              </a:rPr>
              <a:t> هستند.</a:t>
            </a:r>
            <a:endParaRPr lang="en-US" sz="2400" dirty="0">
              <a:latin typeface="Times New Roman" panose="02020603050405020304" pitchFamily="18" charset="0"/>
              <a:ea typeface="Times New Roman" panose="02020603050405020304" pitchFamily="18" charset="0"/>
              <a:cs typeface="B Nazanin" panose="00000400000000000000" pitchFamily="2" charset="-78"/>
            </a:endParaRPr>
          </a:p>
          <a:p>
            <a:pPr>
              <a:lnSpc>
                <a:spcPct val="120000"/>
              </a:lnSpc>
              <a:spcBef>
                <a:spcPts val="600"/>
              </a:spcBef>
            </a:pPr>
            <a:r>
              <a:rPr lang="en-US" sz="1400" dirty="0" smtClean="0">
                <a:latin typeface="Times New Roman" panose="02020603050405020304" pitchFamily="18" charset="0"/>
                <a:ea typeface="Times New Roman" panose="02020603050405020304" pitchFamily="18" charset="0"/>
                <a:cs typeface="Traditional Arabic" panose="02020603050405020304" pitchFamily="18" charset="-78"/>
              </a:rPr>
              <a:t>type certificate holder (TCH)</a:t>
            </a:r>
          </a:p>
          <a:p>
            <a:pPr>
              <a:lnSpc>
                <a:spcPct val="120000"/>
              </a:lnSpc>
              <a:spcBef>
                <a:spcPts val="600"/>
              </a:spcBef>
            </a:pPr>
            <a:r>
              <a:rPr lang="en-US" sz="1400" dirty="0" smtClean="0">
                <a:latin typeface="Times New Roman" panose="02020603050405020304" pitchFamily="18" charset="0"/>
                <a:ea typeface="Times New Roman" panose="02020603050405020304" pitchFamily="18" charset="0"/>
                <a:cs typeface="Traditional Arabic" panose="02020603050405020304" pitchFamily="18" charset="-78"/>
              </a:rPr>
              <a:t>Design </a:t>
            </a:r>
            <a:r>
              <a:rPr lang="en-US" sz="1400" dirty="0">
                <a:latin typeface="Times New Roman" panose="02020603050405020304" pitchFamily="18" charset="0"/>
                <a:ea typeface="Times New Roman" panose="02020603050405020304" pitchFamily="18" charset="0"/>
                <a:cs typeface="Traditional Arabic" panose="02020603050405020304" pitchFamily="18" charset="-78"/>
              </a:rPr>
              <a:t>Organization Approval (DOA)</a:t>
            </a:r>
          </a:p>
          <a:p>
            <a:pPr>
              <a:lnSpc>
                <a:spcPct val="120000"/>
              </a:lnSpc>
              <a:spcBef>
                <a:spcPts val="600"/>
              </a:spcBef>
            </a:pPr>
            <a:endParaRPr lang="en-US" sz="10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14273476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7730" y="130780"/>
            <a:ext cx="11346287" cy="6774162"/>
          </a:xfrm>
          <a:prstGeom prst="rect">
            <a:avLst/>
          </a:prstGeom>
        </p:spPr>
        <p:txBody>
          <a:bodyPr wrap="square">
            <a:spAutoFit/>
          </a:bodyPr>
          <a:lstStyle/>
          <a:p>
            <a:pPr marL="742950" marR="0" lvl="1" indent="-285750" algn="justLow" rtl="1" fontAlgn="base">
              <a:lnSpc>
                <a:spcPct val="120000"/>
              </a:lnSpc>
              <a:spcBef>
                <a:spcPts val="2700"/>
              </a:spcBef>
              <a:spcAft>
                <a:spcPts val="0"/>
              </a:spcAft>
              <a:buFont typeface="+mj-lt"/>
              <a:buAutoNum type="arabicPeriod"/>
              <a:tabLst>
                <a:tab pos="365760" algn="l"/>
              </a:tabLst>
            </a:pPr>
            <a:r>
              <a:rPr lang="fa-IR" sz="2400" b="1" kern="0" dirty="0">
                <a:effectLst>
                  <a:glow>
                    <a:srgbClr val="000000"/>
                  </a:glow>
                  <a:outerShdw sx="0" sy="0">
                    <a:srgbClr val="000000"/>
                  </a:outerShdw>
                  <a:reflection stA="0" endPos="0" fadeDir="0" sx="0" sy="0"/>
                </a:effectLst>
                <a:latin typeface="Times New Roman" panose="02020603050405020304" pitchFamily="18" charset="0"/>
                <a:cs typeface="B Nazanin" panose="00000400000000000000" pitchFamily="2" charset="-78"/>
              </a:rPr>
              <a:t>سیستم حصول اطمینان طراحی </a:t>
            </a:r>
            <a:endParaRPr lang="en-US" sz="1600" b="1" kern="0" dirty="0">
              <a:effectLst>
                <a:glow>
                  <a:srgbClr val="000000"/>
                </a:glow>
                <a:outerShdw sx="0" sy="0">
                  <a:srgbClr val="000000"/>
                </a:outerShdw>
                <a:reflection stA="0" endPos="0" fadeDir="0" sx="0" sy="0"/>
              </a:effectLst>
              <a:latin typeface="Times New Roman" panose="02020603050405020304" pitchFamily="18" charset="0"/>
              <a:cs typeface="B Nazanin" panose="00000400000000000000" pitchFamily="2" charset="-78"/>
            </a:endParaRPr>
          </a:p>
          <a:p>
            <a:pPr algn="justLow" rtl="1">
              <a:lnSpc>
                <a:spcPct val="120000"/>
              </a:lnSpc>
              <a:spcBef>
                <a:spcPts val="600"/>
              </a:spcBef>
            </a:pPr>
            <a:r>
              <a:rPr lang="ar-SA" sz="2400" dirty="0">
                <a:latin typeface="Times New Roman" panose="02020603050405020304" pitchFamily="18" charset="0"/>
                <a:ea typeface="Times New Roman" panose="02020603050405020304" pitchFamily="18" charset="0"/>
                <a:cs typeface="B Nazanin" panose="00000400000000000000" pitchFamily="2" charset="-78"/>
              </a:rPr>
              <a:t>یک نقطه حیاتی، در کنار سازمان ‌های معمول طراحی، تاسیس یک سیستم حصول اطمینان طراحی (دی ای اس) برای کنترل و نظارت طراحی و تغییرات طراحی محصول بر اساس تقاضا است. این موضوع شامل تمام فعالیت‌ها برای دستیابی به گواهینامه نوع، تاییدیه تغییرات و نگهداری تدوام صلاحیت پروازی نیز می‌شود. </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20000"/>
              </a:lnSpc>
              <a:spcBef>
                <a:spcPts val="600"/>
              </a:spcBef>
            </a:pPr>
            <a:r>
              <a:rPr lang="ar-SA" sz="2400" dirty="0">
                <a:latin typeface="Times New Roman" panose="02020603050405020304" pitchFamily="18" charset="0"/>
                <a:ea typeface="Times New Roman" panose="02020603050405020304" pitchFamily="18" charset="0"/>
                <a:cs typeface="B Nazanin" panose="00000400000000000000" pitchFamily="2" charset="-78"/>
              </a:rPr>
              <a:t>به ویژه دی ای اس باید شامل یک ساختار سازمانی شامل موارد زیر شود. </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marL="342900" marR="0" lvl="0" indent="-342900" algn="justLow" rtl="1">
              <a:lnSpc>
                <a:spcPct val="120000"/>
              </a:lnSpc>
              <a:spcBef>
                <a:spcPts val="600"/>
              </a:spcBef>
              <a:spcAft>
                <a:spcPts val="0"/>
              </a:spcAft>
              <a:buFont typeface="+mj-lt"/>
              <a:buAutoNum type="arabicPeriod"/>
            </a:pPr>
            <a:r>
              <a:rPr lang="ar-SA" sz="2400" dirty="0">
                <a:latin typeface="Times New Roman" panose="02020603050405020304" pitchFamily="18" charset="0"/>
                <a:ea typeface="Times New Roman" panose="02020603050405020304" pitchFamily="18" charset="0"/>
                <a:cs typeface="B Nazanin" panose="00000400000000000000" pitchFamily="2" charset="-78"/>
              </a:rPr>
              <a:t>کنترل طراحی</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marL="342900" marR="0" lvl="0" indent="-342900" algn="justLow" rtl="1">
              <a:lnSpc>
                <a:spcPct val="120000"/>
              </a:lnSpc>
              <a:spcBef>
                <a:spcPts val="600"/>
              </a:spcBef>
              <a:spcAft>
                <a:spcPts val="0"/>
              </a:spcAft>
              <a:buFont typeface="+mj-lt"/>
              <a:buAutoNum type="arabicPeriod"/>
            </a:pPr>
            <a:r>
              <a:rPr lang="ar-SA" sz="2400" dirty="0">
                <a:latin typeface="Times New Roman" panose="02020603050405020304" pitchFamily="18" charset="0"/>
                <a:ea typeface="Times New Roman" panose="02020603050405020304" pitchFamily="18" charset="0"/>
                <a:cs typeface="B Nazanin" panose="00000400000000000000" pitchFamily="2" charset="-78"/>
              </a:rPr>
              <a:t>نشان دادن اجابت استاندارد صدور گواهینامه و الزامات حفاظت محیط زیست اعمال پذیر </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marL="342900" marR="0" lvl="0" indent="-342900" algn="justLow" rtl="1">
              <a:lnSpc>
                <a:spcPct val="120000"/>
              </a:lnSpc>
              <a:spcBef>
                <a:spcPts val="600"/>
              </a:spcBef>
              <a:spcAft>
                <a:spcPts val="0"/>
              </a:spcAft>
              <a:buFont typeface="+mj-lt"/>
              <a:buAutoNum type="arabicPeriod"/>
            </a:pPr>
            <a:r>
              <a:rPr lang="ar-SA" sz="2400" dirty="0">
                <a:latin typeface="Times New Roman" panose="02020603050405020304" pitchFamily="18" charset="0"/>
                <a:ea typeface="Times New Roman" panose="02020603050405020304" pitchFamily="18" charset="0"/>
                <a:cs typeface="B Nazanin" panose="00000400000000000000" pitchFamily="2" charset="-78"/>
              </a:rPr>
              <a:t>نشان دادن اجابت الزامات </a:t>
            </a:r>
            <a:r>
              <a:rPr lang="ar-SA" sz="2400" dirty="0" smtClean="0">
                <a:latin typeface="Times New Roman" panose="02020603050405020304" pitchFamily="18" charset="0"/>
                <a:ea typeface="Times New Roman" panose="02020603050405020304" pitchFamily="18" charset="0"/>
                <a:cs typeface="B Nazanin" panose="00000400000000000000" pitchFamily="2" charset="-78"/>
              </a:rPr>
              <a:t>محافظتی</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marL="342900" marR="0" lvl="0" indent="-342900" algn="justLow" rtl="1">
              <a:lnSpc>
                <a:spcPct val="120000"/>
              </a:lnSpc>
              <a:spcBef>
                <a:spcPts val="600"/>
              </a:spcBef>
              <a:spcAft>
                <a:spcPts val="0"/>
              </a:spcAft>
              <a:buFont typeface="+mj-lt"/>
              <a:buAutoNum type="arabicPeriod"/>
            </a:pPr>
            <a:r>
              <a:rPr lang="ar-SA" sz="2400" dirty="0">
                <a:latin typeface="Times New Roman" panose="02020603050405020304" pitchFamily="18" charset="0"/>
                <a:ea typeface="Times New Roman" panose="02020603050405020304" pitchFamily="18" charset="0"/>
                <a:cs typeface="B Nazanin" panose="00000400000000000000" pitchFamily="2" charset="-78"/>
              </a:rPr>
              <a:t>به صورت مستقل این اجابت را بررسی کردن</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marL="342900" marR="0" lvl="0" indent="-342900" algn="justLow" rtl="1">
              <a:lnSpc>
                <a:spcPct val="120000"/>
              </a:lnSpc>
              <a:spcBef>
                <a:spcPts val="600"/>
              </a:spcBef>
              <a:spcAft>
                <a:spcPts val="0"/>
              </a:spcAft>
              <a:buFont typeface="+mj-lt"/>
              <a:buAutoNum type="arabicPeriod"/>
            </a:pPr>
            <a:r>
              <a:rPr lang="ar-SA" sz="2400" dirty="0">
                <a:latin typeface="Times New Roman" panose="02020603050405020304" pitchFamily="18" charset="0"/>
                <a:ea typeface="Times New Roman" panose="02020603050405020304" pitchFamily="18" charset="0"/>
                <a:cs typeface="B Nazanin" panose="00000400000000000000" pitchFamily="2" charset="-78"/>
              </a:rPr>
              <a:t>همکاری با آژانس</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marL="342900" marR="0" lvl="0" indent="-342900" algn="justLow" rtl="1">
              <a:lnSpc>
                <a:spcPct val="120000"/>
              </a:lnSpc>
              <a:spcBef>
                <a:spcPts val="600"/>
              </a:spcBef>
              <a:spcAft>
                <a:spcPts val="0"/>
              </a:spcAft>
              <a:buFont typeface="+mj-lt"/>
              <a:buAutoNum type="arabicPeriod"/>
            </a:pPr>
            <a:r>
              <a:rPr lang="ar-SA" sz="2400" dirty="0">
                <a:latin typeface="Times New Roman" panose="02020603050405020304" pitchFamily="18" charset="0"/>
                <a:ea typeface="Times New Roman" panose="02020603050405020304" pitchFamily="18" charset="0"/>
                <a:cs typeface="B Nazanin" panose="00000400000000000000" pitchFamily="2" charset="-78"/>
              </a:rPr>
              <a:t>به صورت مداوم سازمان طراحی را ارزشیابی کند.</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marL="342900" marR="0" lvl="0" indent="-342900" algn="justLow" rtl="1">
              <a:lnSpc>
                <a:spcPct val="120000"/>
              </a:lnSpc>
              <a:spcBef>
                <a:spcPts val="600"/>
              </a:spcBef>
              <a:spcAft>
                <a:spcPts val="0"/>
              </a:spcAft>
              <a:buFont typeface="+mj-lt"/>
              <a:buAutoNum type="arabicPeriod"/>
            </a:pPr>
            <a:r>
              <a:rPr lang="ar-SA" sz="2400" dirty="0">
                <a:latin typeface="Times New Roman" panose="02020603050405020304" pitchFamily="18" charset="0"/>
                <a:ea typeface="Times New Roman" panose="02020603050405020304" pitchFamily="18" charset="0"/>
                <a:cs typeface="B Nazanin" panose="00000400000000000000" pitchFamily="2" charset="-78"/>
              </a:rPr>
              <a:t>پیمانکاران را کنترل کند.</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a:lnSpc>
                <a:spcPct val="120000"/>
              </a:lnSpc>
              <a:spcBef>
                <a:spcPts val="600"/>
              </a:spcBef>
            </a:pPr>
            <a:r>
              <a:rPr lang="en-US" sz="1400" dirty="0">
                <a:latin typeface="Times New Roman" panose="02020603050405020304" pitchFamily="18" charset="0"/>
                <a:ea typeface="Times New Roman" panose="02020603050405020304" pitchFamily="18" charset="0"/>
                <a:cs typeface="Traditional Arabic" panose="02020603050405020304" pitchFamily="18" charset="-78"/>
              </a:rPr>
              <a:t>Design Assurance System (DAS)</a:t>
            </a:r>
          </a:p>
          <a:p>
            <a:pPr>
              <a:lnSpc>
                <a:spcPct val="120000"/>
              </a:lnSpc>
              <a:spcBef>
                <a:spcPts val="600"/>
              </a:spcBef>
            </a:pPr>
            <a:r>
              <a:rPr lang="en-US" sz="1400" dirty="0">
                <a:latin typeface="Times New Roman" panose="02020603050405020304" pitchFamily="18" charset="0"/>
                <a:ea typeface="Times New Roman" panose="02020603050405020304" pitchFamily="18" charset="0"/>
                <a:cs typeface="Traditional Arabic" panose="02020603050405020304" pitchFamily="18" charset="-78"/>
              </a:rPr>
              <a:t>approval of changes</a:t>
            </a:r>
            <a:endParaRPr lang="en-US" sz="14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2181690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1820" y="0"/>
            <a:ext cx="11410682" cy="6511013"/>
          </a:xfrm>
          <a:prstGeom prst="rect">
            <a:avLst/>
          </a:prstGeom>
        </p:spPr>
        <p:txBody>
          <a:bodyPr wrap="square">
            <a:spAutoFit/>
          </a:bodyPr>
          <a:lstStyle/>
          <a:p>
            <a:pPr lvl="1" algn="justLow" rtl="1" fontAlgn="base">
              <a:lnSpc>
                <a:spcPct val="120000"/>
              </a:lnSpc>
              <a:spcBef>
                <a:spcPts val="2700"/>
              </a:spcBef>
              <a:tabLst>
                <a:tab pos="365760" algn="l"/>
              </a:tabLst>
            </a:pPr>
            <a:r>
              <a:rPr lang="fa-IR" sz="3200" b="1" kern="0" dirty="0">
                <a:effectLst>
                  <a:glow>
                    <a:srgbClr val="000000"/>
                  </a:glow>
                  <a:outerShdw sx="0" sy="0">
                    <a:srgbClr val="000000"/>
                  </a:outerShdw>
                  <a:reflection stA="0" endPos="0" fadeDir="0" sx="0" sy="0"/>
                </a:effectLst>
                <a:latin typeface="Times New Roman" panose="02020603050405020304" pitchFamily="18" charset="0"/>
                <a:cs typeface="B Nazanin" panose="00000400000000000000" pitchFamily="2" charset="-78"/>
              </a:rPr>
              <a:t>انتخاب پایه صدور گواهینامه </a:t>
            </a:r>
            <a:r>
              <a:rPr lang="fa-IR" sz="3200" b="1" kern="0" dirty="0" smtClean="0">
                <a:effectLst>
                  <a:glow>
                    <a:srgbClr val="000000"/>
                  </a:glow>
                  <a:outerShdw sx="0" sy="0">
                    <a:srgbClr val="000000"/>
                  </a:outerShdw>
                  <a:reflection stA="0" endPos="0" fadeDir="0" sx="0" sy="0"/>
                </a:effectLst>
                <a:latin typeface="Times New Roman" panose="02020603050405020304" pitchFamily="18" charset="0"/>
                <a:cs typeface="B Nazanin" panose="00000400000000000000" pitchFamily="2" charset="-78"/>
              </a:rPr>
              <a:t>نوع (</a:t>
            </a:r>
            <a:r>
              <a:rPr lang="en-US" sz="3200" dirty="0" smtClean="0">
                <a:latin typeface="Times New Roman" panose="02020603050405020304" pitchFamily="18" charset="0"/>
                <a:ea typeface="Times New Roman" panose="02020603050405020304" pitchFamily="18" charset="0"/>
                <a:cs typeface="Traditional Arabic" panose="02020603050405020304" pitchFamily="18" charset="-78"/>
              </a:rPr>
              <a:t>Type </a:t>
            </a:r>
            <a:r>
              <a:rPr lang="en-US" sz="3200" dirty="0">
                <a:latin typeface="Times New Roman" panose="02020603050405020304" pitchFamily="18" charset="0"/>
                <a:ea typeface="Times New Roman" panose="02020603050405020304" pitchFamily="18" charset="0"/>
                <a:cs typeface="Traditional Arabic" panose="02020603050405020304" pitchFamily="18" charset="-78"/>
              </a:rPr>
              <a:t>certification </a:t>
            </a:r>
            <a:r>
              <a:rPr lang="en-US" sz="3200" dirty="0" smtClean="0">
                <a:latin typeface="Times New Roman" panose="02020603050405020304" pitchFamily="18" charset="0"/>
                <a:ea typeface="Times New Roman" panose="02020603050405020304" pitchFamily="18" charset="0"/>
                <a:cs typeface="Traditional Arabic" panose="02020603050405020304" pitchFamily="18" charset="-78"/>
              </a:rPr>
              <a:t>basis</a:t>
            </a:r>
            <a:r>
              <a:rPr lang="fa-IR" sz="3200" dirty="0" smtClean="0">
                <a:latin typeface="Times New Roman" panose="02020603050405020304" pitchFamily="18" charset="0"/>
                <a:ea typeface="Times New Roman" panose="02020603050405020304" pitchFamily="18" charset="0"/>
                <a:cs typeface="Traditional Arabic" panose="02020603050405020304" pitchFamily="18" charset="-78"/>
              </a:rPr>
              <a:t>)</a:t>
            </a:r>
            <a:endParaRPr lang="en-US" sz="3200" dirty="0">
              <a:latin typeface="Times New Roman" panose="02020603050405020304" pitchFamily="18" charset="0"/>
              <a:ea typeface="Times New Roman" panose="02020603050405020304" pitchFamily="18" charset="0"/>
              <a:cs typeface="Traditional Arabic" panose="02020603050405020304" pitchFamily="18" charset="-78"/>
            </a:endParaRPr>
          </a:p>
          <a:p>
            <a:pPr algn="justLow" rtl="1">
              <a:lnSpc>
                <a:spcPct val="120000"/>
              </a:lnSpc>
              <a:spcBef>
                <a:spcPts val="600"/>
              </a:spcBef>
            </a:pPr>
            <a:r>
              <a:rPr lang="fa-IR" sz="2400" dirty="0" smtClean="0">
                <a:latin typeface="Times New Roman" panose="02020603050405020304" pitchFamily="18" charset="0"/>
                <a:ea typeface="Times New Roman" panose="02020603050405020304" pitchFamily="18" charset="0"/>
                <a:cs typeface="B Nazanin" panose="00000400000000000000" pitchFamily="2" charset="-78"/>
              </a:rPr>
              <a:t>اولین مرحله در اخد گواهینامه صلاحیت پرواز انتخاب استاندارد مربوطه می باشد. بر اساس این استاندارد معیار ها و نیازمندیها مشخص می شود. </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20000"/>
              </a:lnSpc>
              <a:spcBef>
                <a:spcPts val="600"/>
              </a:spcBef>
            </a:pPr>
            <a:r>
              <a:rPr lang="fa-IR" sz="2800" b="1" dirty="0" smtClean="0">
                <a:latin typeface="Times New Roman" panose="02020603050405020304" pitchFamily="18" charset="0"/>
                <a:cs typeface="B Nazanin" panose="00000400000000000000" pitchFamily="2" charset="-78"/>
              </a:rPr>
              <a:t>پایه </a:t>
            </a:r>
            <a:r>
              <a:rPr lang="fa-IR" sz="2800" b="1" dirty="0">
                <a:latin typeface="Times New Roman" panose="02020603050405020304" pitchFamily="18" charset="0"/>
                <a:cs typeface="B Nazanin" panose="00000400000000000000" pitchFamily="2" charset="-78"/>
              </a:rPr>
              <a:t>(ماخذ) صدور گواهینامه</a:t>
            </a:r>
            <a:endParaRPr lang="en-US" sz="2000" b="1" dirty="0">
              <a:latin typeface="Times New Roman" panose="02020603050405020304" pitchFamily="18" charset="0"/>
              <a:cs typeface="B Nazanin" panose="00000400000000000000" pitchFamily="2" charset="-78"/>
            </a:endParaRPr>
          </a:p>
          <a:p>
            <a:pPr algn="justLow" rtl="1">
              <a:lnSpc>
                <a:spcPct val="120000"/>
              </a:lnSpc>
              <a:spcBef>
                <a:spcPts val="600"/>
              </a:spcBef>
            </a:pPr>
            <a:r>
              <a:rPr lang="ar-SA" sz="2400" dirty="0">
                <a:latin typeface="Times New Roman" panose="02020603050405020304" pitchFamily="18" charset="0"/>
                <a:ea typeface="Times New Roman" panose="02020603050405020304" pitchFamily="18" charset="0"/>
                <a:cs typeface="B Nazanin" panose="00000400000000000000" pitchFamily="2" charset="-78"/>
              </a:rPr>
              <a:t>استاندارد‌های اعمال پذیر صلاحیت پرواز آمریکایی آن‌هایی است که در تاریخ درخواست برای تی سی آمریکایی معتبر بوده درحالیکه استاندارد‌های محیط زیست اعمال پذیر آمریکایی آن‌هایی است که در زمان صدور گواهینامه نوع آمریکایی معتبر بوده است.   </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marR="0" lvl="1" algn="justLow" rtl="1" fontAlgn="base">
              <a:lnSpc>
                <a:spcPct val="120000"/>
              </a:lnSpc>
              <a:spcBef>
                <a:spcPts val="2700"/>
              </a:spcBef>
              <a:spcAft>
                <a:spcPts val="0"/>
              </a:spcAft>
              <a:tabLst>
                <a:tab pos="365760" algn="l"/>
              </a:tabLst>
            </a:pPr>
            <a:r>
              <a:rPr lang="fa-IR" sz="3200" b="1" kern="0" dirty="0">
                <a:effectLst>
                  <a:glow>
                    <a:srgbClr val="000000"/>
                  </a:glow>
                  <a:outerShdw sx="0" sy="0">
                    <a:srgbClr val="000000"/>
                  </a:outerShdw>
                  <a:reflection stA="0" endPos="0" fadeDir="0" sx="0" sy="0"/>
                </a:effectLst>
                <a:latin typeface="Times New Roman" panose="02020603050405020304" pitchFamily="18" charset="0"/>
                <a:cs typeface="B Nazanin" panose="00000400000000000000" pitchFamily="2" charset="-78"/>
              </a:rPr>
              <a:t>دستورالعمل‌های تداوم صلاحیت پروازی</a:t>
            </a:r>
            <a:endParaRPr lang="en-US" sz="2000" b="1" kern="0" dirty="0">
              <a:effectLst>
                <a:glow>
                  <a:srgbClr val="000000"/>
                </a:glow>
                <a:outerShdw sx="0" sy="0">
                  <a:srgbClr val="000000"/>
                </a:outerShdw>
                <a:reflection stA="0" endPos="0" fadeDir="0" sx="0" sy="0"/>
              </a:effectLst>
              <a:latin typeface="Times New Roman" panose="02020603050405020304" pitchFamily="18" charset="0"/>
              <a:cs typeface="B Nazanin" panose="00000400000000000000" pitchFamily="2" charset="-78"/>
            </a:endParaRPr>
          </a:p>
          <a:p>
            <a:pPr algn="justLow" rtl="1">
              <a:lnSpc>
                <a:spcPct val="120000"/>
              </a:lnSpc>
              <a:spcBef>
                <a:spcPts val="600"/>
              </a:spcBef>
            </a:pPr>
            <a:r>
              <a:rPr lang="ar-SA" sz="2400" dirty="0">
                <a:latin typeface="Times New Roman" panose="02020603050405020304" pitchFamily="18" charset="0"/>
                <a:ea typeface="Times New Roman" panose="02020603050405020304" pitchFamily="18" charset="0"/>
                <a:cs typeface="B Nazanin" panose="00000400000000000000" pitchFamily="2" charset="-78"/>
              </a:rPr>
              <a:t>ایمنی پرواز با طراحی هواپیما شروع می‌شود. این موضوع به معنای آن است که نه تنها سازه، سیستم، عملکرد پرواز، کیفیت پرواز و موارد دیگر باید الزامات اعمال پذیر را اجابت کند بلکه آن‌ها همچنین نیازمند تامین دستورالعمل‌های نگهداری هواپیما و بازسازی آن در طول عمر عملیاتی هستند.</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20000"/>
              </a:lnSpc>
              <a:spcBef>
                <a:spcPts val="600"/>
              </a:spcBef>
            </a:pPr>
            <a:r>
              <a:rPr lang="ar-SA" sz="2400" dirty="0">
                <a:latin typeface="Times New Roman" panose="02020603050405020304" pitchFamily="18" charset="0"/>
                <a:ea typeface="Times New Roman" panose="02020603050405020304" pitchFamily="18" charset="0"/>
                <a:cs typeface="B Nazanin" panose="00000400000000000000" pitchFamily="2" charset="-78"/>
              </a:rPr>
              <a:t>جار/فار21/ایاسا بخش 21 از کلمات متفاوت استفاده کرده اند اما معنی یکسان دارند. </a:t>
            </a:r>
            <a:endParaRPr lang="en-US" sz="2000" dirty="0">
              <a:effectLst/>
              <a:latin typeface="Times New Roman" panose="02020603050405020304" pitchFamily="18"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41449486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853520" y="3673388"/>
            <a:ext cx="1501883" cy="982639"/>
          </a:xfrm>
          <a:prstGeom prst="round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fa-IR" b="1" dirty="0" smtClean="0">
                <a:cs typeface="B Nazanin" panose="00000400000000000000" pitchFamily="2" charset="-78"/>
              </a:rPr>
              <a:t>صدور گواهینامه نوع </a:t>
            </a:r>
            <a:endParaRPr lang="en-US" b="1" dirty="0">
              <a:cs typeface="B Nazanin" panose="00000400000000000000" pitchFamily="2" charset="-78"/>
            </a:endParaRPr>
          </a:p>
        </p:txBody>
      </p:sp>
      <p:sp>
        <p:nvSpPr>
          <p:cNvPr id="7" name="Rounded Rectangle 6"/>
          <p:cNvSpPr/>
          <p:nvPr/>
        </p:nvSpPr>
        <p:spPr>
          <a:xfrm>
            <a:off x="4817660" y="2634396"/>
            <a:ext cx="2502084" cy="98263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b="1" dirty="0" smtClean="0">
                <a:cs typeface="B Nazanin" panose="00000400000000000000" pitchFamily="2" charset="-78"/>
              </a:rPr>
              <a:t>طراحی نوع </a:t>
            </a:r>
            <a:endParaRPr lang="en-US" b="1" dirty="0">
              <a:cs typeface="B Nazanin" panose="00000400000000000000" pitchFamily="2" charset="-78"/>
            </a:endParaRPr>
          </a:p>
        </p:txBody>
      </p:sp>
      <p:sp>
        <p:nvSpPr>
          <p:cNvPr id="8" name="Rectangle 7"/>
          <p:cNvSpPr/>
          <p:nvPr/>
        </p:nvSpPr>
        <p:spPr>
          <a:xfrm>
            <a:off x="4817660" y="3729744"/>
            <a:ext cx="2502083" cy="258532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285750" indent="-285750" algn="just" rtl="1">
              <a:buFont typeface="Arial" panose="020B0604020202020204" pitchFamily="34" charset="0"/>
              <a:buChar char="•"/>
            </a:pPr>
            <a:r>
              <a:rPr lang="fa-IR" dirty="0">
                <a:cs typeface="B Nazanin" panose="00000400000000000000" pitchFamily="2" charset="-78"/>
              </a:rPr>
              <a:t>ن</a:t>
            </a:r>
            <a:r>
              <a:rPr lang="fa-IR" b="0" i="0" u="none" strike="noStrike" baseline="0" dirty="0" smtClean="0">
                <a:cs typeface="B Nazanin" panose="00000400000000000000" pitchFamily="2" charset="-78"/>
              </a:rPr>
              <a:t>قشه ها و خصوصیات و یک لیست از آن خصوصیات و نقشه ها</a:t>
            </a:r>
          </a:p>
          <a:p>
            <a:pPr marL="285750" indent="-285750" algn="just" rtl="1">
              <a:buFont typeface="Arial" panose="020B0604020202020204" pitchFamily="34" charset="0"/>
              <a:buChar char="•"/>
            </a:pPr>
            <a:r>
              <a:rPr lang="fa-IR" dirty="0">
                <a:cs typeface="B Nazanin" panose="00000400000000000000" pitchFamily="2" charset="-78"/>
              </a:rPr>
              <a:t>اطلاعات مربوط به مواد، فرایندها و روشهای ساخت و </a:t>
            </a:r>
            <a:r>
              <a:rPr lang="fa-IR" dirty="0" smtClean="0">
                <a:cs typeface="B Nazanin" panose="00000400000000000000" pitchFamily="2" charset="-78"/>
              </a:rPr>
              <a:t>مونتاژ</a:t>
            </a:r>
          </a:p>
          <a:p>
            <a:pPr marL="285750" indent="-285750" algn="just" rtl="1">
              <a:buFont typeface="Arial" panose="020B0604020202020204" pitchFamily="34" charset="0"/>
              <a:buChar char="•"/>
            </a:pPr>
            <a:r>
              <a:rPr lang="fa-IR" dirty="0">
                <a:cs typeface="B Nazanin" panose="00000400000000000000" pitchFamily="2" charset="-78"/>
              </a:rPr>
              <a:t>محدودیتهای </a:t>
            </a:r>
            <a:r>
              <a:rPr lang="fa-IR" dirty="0" smtClean="0">
                <a:cs typeface="B Nazanin" panose="00000400000000000000" pitchFamily="2" charset="-78"/>
              </a:rPr>
              <a:t>صلاحیت پروازی</a:t>
            </a:r>
          </a:p>
          <a:p>
            <a:pPr marL="285750" indent="-285750" algn="just" rtl="1">
              <a:buFont typeface="Arial" panose="020B0604020202020204" pitchFamily="34" charset="0"/>
              <a:buChar char="•"/>
            </a:pPr>
            <a:r>
              <a:rPr lang="fa-IR" dirty="0">
                <a:cs typeface="B Nazanin" panose="00000400000000000000" pitchFamily="2" charset="-78"/>
              </a:rPr>
              <a:t>اطلاعات ضروری </a:t>
            </a:r>
            <a:r>
              <a:rPr lang="fa-IR" dirty="0" smtClean="0">
                <a:cs typeface="B Nazanin" panose="00000400000000000000" pitchFamily="2" charset="-78"/>
              </a:rPr>
              <a:t>دیگر</a:t>
            </a:r>
            <a:endParaRPr lang="en-US" dirty="0"/>
          </a:p>
        </p:txBody>
      </p:sp>
      <p:sp>
        <p:nvSpPr>
          <p:cNvPr id="12" name="Rectangle 11"/>
          <p:cNvSpPr/>
          <p:nvPr/>
        </p:nvSpPr>
        <p:spPr>
          <a:xfrm>
            <a:off x="9793454" y="2265289"/>
            <a:ext cx="1522548" cy="36933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fa-IR" b="1" dirty="0">
                <a:latin typeface="B Nazanin,Bold"/>
                <a:cs typeface="B Nazanin" panose="00000400000000000000" pitchFamily="2" charset="-78"/>
              </a:rPr>
              <a:t>سازمان طراحی</a:t>
            </a:r>
            <a:endParaRPr lang="en-US" dirty="0">
              <a:cs typeface="B Nazanin" panose="00000400000000000000" pitchFamily="2" charset="-78"/>
            </a:endParaRPr>
          </a:p>
        </p:txBody>
      </p:sp>
      <p:sp>
        <p:nvSpPr>
          <p:cNvPr id="13" name="Rectangle 12"/>
          <p:cNvSpPr/>
          <p:nvPr/>
        </p:nvSpPr>
        <p:spPr>
          <a:xfrm>
            <a:off x="9789417" y="3775912"/>
            <a:ext cx="1521360" cy="92333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fa-IR" b="1" i="0" u="none" strike="noStrike" baseline="0" dirty="0" smtClean="0">
                <a:cs typeface="B Nazanin" panose="00000400000000000000" pitchFamily="2" charset="-78"/>
              </a:rPr>
              <a:t>روش اجرایی جایگزین</a:t>
            </a:r>
          </a:p>
          <a:p>
            <a:pPr algn="ctr"/>
            <a:r>
              <a:rPr lang="fa-IR" b="1" i="0" u="none" strike="noStrike" baseline="0" dirty="0" smtClean="0">
                <a:cs typeface="B Nazanin" panose="00000400000000000000" pitchFamily="2" charset="-78"/>
              </a:rPr>
              <a:t>(متقاضی)</a:t>
            </a:r>
            <a:endParaRPr lang="en-US" b="1" dirty="0"/>
          </a:p>
        </p:txBody>
      </p:sp>
      <p:sp>
        <p:nvSpPr>
          <p:cNvPr id="15" name="Rectangle 14"/>
          <p:cNvSpPr/>
          <p:nvPr/>
        </p:nvSpPr>
        <p:spPr>
          <a:xfrm>
            <a:off x="9793452" y="4883907"/>
            <a:ext cx="1513291" cy="1477328"/>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lgn="just" rtl="1">
              <a:buFont typeface="Arial" panose="020B0604020202020204" pitchFamily="34" charset="0"/>
              <a:buChar char="•"/>
            </a:pPr>
            <a:r>
              <a:rPr lang="fa-IR" b="0" i="0" u="none" strike="noStrike" baseline="0" dirty="0" smtClean="0">
                <a:cs typeface="B Nazanin" panose="00000400000000000000" pitchFamily="2" charset="-78"/>
              </a:rPr>
              <a:t>هواپیماها یا روترکرافتهای خیلی سبک،</a:t>
            </a:r>
            <a:endParaRPr lang="en-US" b="0" i="0" u="none" strike="noStrike" baseline="0" dirty="0" smtClean="0">
              <a:cs typeface="B Nazanin" panose="00000400000000000000" pitchFamily="2" charset="-78"/>
            </a:endParaRPr>
          </a:p>
          <a:p>
            <a:pPr marL="285750" indent="-285750" algn="just" rtl="1">
              <a:buFont typeface="Arial" panose="020B0604020202020204" pitchFamily="34" charset="0"/>
              <a:buChar char="•"/>
            </a:pPr>
            <a:r>
              <a:rPr lang="fa-IR" dirty="0">
                <a:cs typeface="B Nazanin" panose="00000400000000000000" pitchFamily="2" charset="-78"/>
              </a:rPr>
              <a:t>یک هواپیمای </a:t>
            </a:r>
            <a:r>
              <a:rPr lang="fa-IR" dirty="0" smtClean="0">
                <a:cs typeface="B Nazanin" panose="00000400000000000000" pitchFamily="2" charset="-78"/>
              </a:rPr>
              <a:t>کوچک</a:t>
            </a:r>
            <a:endParaRPr lang="en-US" dirty="0"/>
          </a:p>
        </p:txBody>
      </p:sp>
      <p:sp>
        <p:nvSpPr>
          <p:cNvPr id="16" name="Rectangle 15"/>
          <p:cNvSpPr/>
          <p:nvPr/>
        </p:nvSpPr>
        <p:spPr>
          <a:xfrm>
            <a:off x="9793453" y="2867117"/>
            <a:ext cx="1522548"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a-IR" dirty="0">
                <a:latin typeface="B Nazanin,Bold"/>
                <a:cs typeface="B Nazanin" panose="00000400000000000000" pitchFamily="2" charset="-78"/>
              </a:rPr>
              <a:t>سیستم حصول اطمینان طراحی</a:t>
            </a:r>
            <a:endParaRPr lang="en-US" dirty="0">
              <a:cs typeface="B Nazanin" panose="00000400000000000000" pitchFamily="2" charset="-78"/>
            </a:endParaRPr>
          </a:p>
        </p:txBody>
      </p:sp>
      <p:sp>
        <p:nvSpPr>
          <p:cNvPr id="17" name="Rectangle 16"/>
          <p:cNvSpPr/>
          <p:nvPr/>
        </p:nvSpPr>
        <p:spPr>
          <a:xfrm>
            <a:off x="7688234" y="2802548"/>
            <a:ext cx="1700224" cy="646331"/>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rtl="1"/>
            <a:r>
              <a:rPr lang="fa-IR" b="1" dirty="0">
                <a:latin typeface="B Nazanin,Bold"/>
                <a:cs typeface="B Nazanin" panose="00000400000000000000" pitchFamily="2" charset="-78"/>
              </a:rPr>
              <a:t>انتخاب پایه صدور گواهینامه نوع</a:t>
            </a:r>
            <a:endParaRPr lang="en-US" dirty="0">
              <a:cs typeface="B Nazanin" panose="00000400000000000000" pitchFamily="2" charset="-78"/>
            </a:endParaRPr>
          </a:p>
        </p:txBody>
      </p:sp>
      <p:sp>
        <p:nvSpPr>
          <p:cNvPr id="27" name="Rectangle 26"/>
          <p:cNvSpPr/>
          <p:nvPr/>
        </p:nvSpPr>
        <p:spPr>
          <a:xfrm>
            <a:off x="2683316" y="2941046"/>
            <a:ext cx="1766604" cy="36933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fa-IR" b="1" i="0" u="none" strike="noStrike" baseline="0" dirty="0" smtClean="0">
                <a:latin typeface="B Nazanin,Bold"/>
                <a:cs typeface="B Nazanin" panose="00000400000000000000" pitchFamily="2" charset="-78"/>
              </a:rPr>
              <a:t>درخواست</a:t>
            </a:r>
            <a:endParaRPr lang="en-US" b="1" dirty="0">
              <a:cs typeface="B Nazanin" panose="00000400000000000000" pitchFamily="2" charset="-78"/>
            </a:endParaRPr>
          </a:p>
        </p:txBody>
      </p:sp>
      <p:sp>
        <p:nvSpPr>
          <p:cNvPr id="28" name="Rectangle 27"/>
          <p:cNvSpPr/>
          <p:nvPr/>
        </p:nvSpPr>
        <p:spPr>
          <a:xfrm>
            <a:off x="2644853" y="3751581"/>
            <a:ext cx="1794484"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285750" indent="-285750" algn="just" rtl="1">
              <a:buFont typeface="Arial" panose="020B0604020202020204" pitchFamily="34" charset="0"/>
              <a:buChar char="•"/>
            </a:pPr>
            <a:r>
              <a:rPr lang="fa-IR" b="0" i="0" u="none" strike="noStrike" baseline="0" dirty="0" smtClean="0">
                <a:cs typeface="B Nazanin" panose="00000400000000000000" pitchFamily="2" charset="-78"/>
              </a:rPr>
              <a:t>یک بیانیه تطابق</a:t>
            </a:r>
          </a:p>
          <a:p>
            <a:pPr marL="285750" indent="-285750" algn="just" rtl="1">
              <a:buFont typeface="Arial" panose="020B0604020202020204" pitchFamily="34" charset="0"/>
              <a:buChar char="•"/>
            </a:pPr>
            <a:r>
              <a:rPr lang="fa-IR" dirty="0">
                <a:cs typeface="B Nazanin" panose="00000400000000000000" pitchFamily="2" charset="-78"/>
              </a:rPr>
              <a:t>یک گزارش توزیع و توازن و یک کتابچه </a:t>
            </a:r>
            <a:r>
              <a:rPr lang="fa-IR" dirty="0" smtClean="0">
                <a:cs typeface="B Nazanin" panose="00000400000000000000" pitchFamily="2" charset="-78"/>
              </a:rPr>
              <a:t>پرواز</a:t>
            </a:r>
            <a:endParaRPr lang="en-US" dirty="0"/>
          </a:p>
        </p:txBody>
      </p:sp>
      <p:sp>
        <p:nvSpPr>
          <p:cNvPr id="30" name="Rectangle 29"/>
          <p:cNvSpPr/>
          <p:nvPr/>
        </p:nvSpPr>
        <p:spPr>
          <a:xfrm>
            <a:off x="7688234" y="3729744"/>
            <a:ext cx="1700224"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rtl="1"/>
            <a:r>
              <a:rPr lang="fa-IR" b="1" dirty="0" smtClean="0">
                <a:latin typeface="B Nazanin,Bold"/>
                <a:cs typeface="B Nazanin" panose="00000400000000000000" pitchFamily="2" charset="-78"/>
              </a:rPr>
              <a:t>کدهای صلاحیت پروازی</a:t>
            </a:r>
            <a:endParaRPr lang="en-US" dirty="0">
              <a:cs typeface="B Nazanin" panose="00000400000000000000" pitchFamily="2" charset="-78"/>
            </a:endParaRPr>
          </a:p>
        </p:txBody>
      </p:sp>
      <p:sp>
        <p:nvSpPr>
          <p:cNvPr id="2" name="Title 1"/>
          <p:cNvSpPr>
            <a:spLocks noGrp="1"/>
          </p:cNvSpPr>
          <p:nvPr>
            <p:ph type="title"/>
          </p:nvPr>
        </p:nvSpPr>
        <p:spPr/>
        <p:txBody>
          <a:bodyPr/>
          <a:lstStyle/>
          <a:p>
            <a:r>
              <a:rPr lang="fa-IR" dirty="0" smtClean="0"/>
              <a:t>مراحل صدور گواهینامه صلاحیت پروازی</a:t>
            </a:r>
            <a:endParaRPr lang="en-US" dirty="0"/>
          </a:p>
        </p:txBody>
      </p:sp>
      <p:cxnSp>
        <p:nvCxnSpPr>
          <p:cNvPr id="5" name="Straight Connector 4"/>
          <p:cNvCxnSpPr>
            <a:stCxn id="12" idx="1"/>
          </p:cNvCxnSpPr>
          <p:nvPr/>
        </p:nvCxnSpPr>
        <p:spPr>
          <a:xfrm flipH="1">
            <a:off x="9659155" y="2449955"/>
            <a:ext cx="134299"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H="1">
            <a:off x="9659154" y="4210764"/>
            <a:ext cx="132858" cy="100"/>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H="1">
            <a:off x="9659154" y="2449955"/>
            <a:ext cx="1" cy="1760809"/>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flipH="1">
            <a:off x="3520933" y="2449955"/>
            <a:ext cx="6138221" cy="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p:cNvCxnSpPr>
            <a:stCxn id="12" idx="2"/>
            <a:endCxn id="16" idx="0"/>
          </p:cNvCxnSpPr>
          <p:nvPr/>
        </p:nvCxnSpPr>
        <p:spPr>
          <a:xfrm flipH="1">
            <a:off x="10554727" y="2634621"/>
            <a:ext cx="1" cy="232496"/>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a:stCxn id="13" idx="2"/>
            <a:endCxn id="15" idx="0"/>
          </p:cNvCxnSpPr>
          <p:nvPr/>
        </p:nvCxnSpPr>
        <p:spPr>
          <a:xfrm>
            <a:off x="10550097" y="4699242"/>
            <a:ext cx="1" cy="184665"/>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a:stCxn id="17" idx="2"/>
          </p:cNvCxnSpPr>
          <p:nvPr/>
        </p:nvCxnSpPr>
        <p:spPr>
          <a:xfrm>
            <a:off x="8538346" y="3448879"/>
            <a:ext cx="0" cy="280865"/>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a:stCxn id="17" idx="1"/>
            <a:endCxn id="7" idx="3"/>
          </p:cNvCxnSpPr>
          <p:nvPr/>
        </p:nvCxnSpPr>
        <p:spPr>
          <a:xfrm flipH="1">
            <a:off x="7319744" y="3125714"/>
            <a:ext cx="368490"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a:stCxn id="7" idx="2"/>
            <a:endCxn id="8" idx="0"/>
          </p:cNvCxnSpPr>
          <p:nvPr/>
        </p:nvCxnSpPr>
        <p:spPr>
          <a:xfrm>
            <a:off x="6068702" y="3617032"/>
            <a:ext cx="0" cy="112712"/>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3542095" y="3316172"/>
            <a:ext cx="0" cy="419367"/>
          </a:xfrm>
          <a:prstGeom prst="line">
            <a:avLst/>
          </a:prstGeom>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flipH="1">
            <a:off x="4449170" y="3125712"/>
            <a:ext cx="368490" cy="1"/>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flipH="1">
            <a:off x="2365736" y="3117469"/>
            <a:ext cx="317580" cy="444"/>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3520933" y="2449955"/>
            <a:ext cx="1" cy="491091"/>
          </a:xfrm>
          <a:prstGeom prst="line">
            <a:avLst/>
          </a:prstGeom>
        </p:spPr>
        <p:style>
          <a:lnRef idx="1">
            <a:schemeClr val="dk1"/>
          </a:lnRef>
          <a:fillRef idx="0">
            <a:schemeClr val="dk1"/>
          </a:fillRef>
          <a:effectRef idx="0">
            <a:schemeClr val="dk1"/>
          </a:effectRef>
          <a:fontRef idx="minor">
            <a:schemeClr val="tx1"/>
          </a:fontRef>
        </p:style>
      </p:cxnSp>
      <p:sp>
        <p:nvSpPr>
          <p:cNvPr id="84" name="Rectangle 83"/>
          <p:cNvSpPr/>
          <p:nvPr/>
        </p:nvSpPr>
        <p:spPr>
          <a:xfrm>
            <a:off x="843188" y="2932803"/>
            <a:ext cx="1522548" cy="36933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fa-IR" b="1" dirty="0">
                <a:latin typeface="B Nazanin,Bold"/>
                <a:cs typeface="B Nazanin" panose="00000400000000000000" pitchFamily="2" charset="-78"/>
              </a:rPr>
              <a:t>سازمان طراحی</a:t>
            </a:r>
            <a:endParaRPr lang="en-US" dirty="0">
              <a:cs typeface="B Nazanin" panose="00000400000000000000" pitchFamily="2" charset="-78"/>
            </a:endParaRPr>
          </a:p>
        </p:txBody>
      </p:sp>
      <p:cxnSp>
        <p:nvCxnSpPr>
          <p:cNvPr id="85" name="Straight Connector 84"/>
          <p:cNvCxnSpPr>
            <a:stCxn id="84" idx="2"/>
            <a:endCxn id="6" idx="0"/>
          </p:cNvCxnSpPr>
          <p:nvPr/>
        </p:nvCxnSpPr>
        <p:spPr>
          <a:xfrm>
            <a:off x="1604462" y="3302135"/>
            <a:ext cx="0" cy="371253"/>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087068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6"/>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7"/>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8"/>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12"/>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13"/>
                                        </p:tgtEl>
                                        <p:attrNameLst>
                                          <p:attrName>r</p:attrName>
                                        </p:attrNameLst>
                                      </p:cBhvr>
                                    </p:animRot>
                                  </p:childTnLst>
                                </p:cTn>
                              </p:par>
                              <p:par>
                                <p:cTn id="15" presetID="8" presetClass="emph" presetSubtype="0" fill="hold" grpId="0" nodeType="withEffect">
                                  <p:stCondLst>
                                    <p:cond delay="0"/>
                                  </p:stCondLst>
                                  <p:childTnLst>
                                    <p:animRot by="21600000">
                                      <p:cBhvr>
                                        <p:cTn id="16" dur="2000" fill="hold"/>
                                        <p:tgtEl>
                                          <p:spTgt spid="15"/>
                                        </p:tgtEl>
                                        <p:attrNameLst>
                                          <p:attrName>r</p:attrName>
                                        </p:attrNameLst>
                                      </p:cBhvr>
                                    </p:animRot>
                                  </p:childTnLst>
                                </p:cTn>
                              </p:par>
                              <p:par>
                                <p:cTn id="17" presetID="8" presetClass="emph" presetSubtype="0" fill="hold" grpId="0" nodeType="withEffect">
                                  <p:stCondLst>
                                    <p:cond delay="0"/>
                                  </p:stCondLst>
                                  <p:childTnLst>
                                    <p:animRot by="21600000">
                                      <p:cBhvr>
                                        <p:cTn id="18" dur="2000" fill="hold"/>
                                        <p:tgtEl>
                                          <p:spTgt spid="16"/>
                                        </p:tgtEl>
                                        <p:attrNameLst>
                                          <p:attrName>r</p:attrName>
                                        </p:attrNameLst>
                                      </p:cBhvr>
                                    </p:animRot>
                                  </p:childTnLst>
                                </p:cTn>
                              </p:par>
                              <p:par>
                                <p:cTn id="19" presetID="8" presetClass="emph" presetSubtype="0" fill="hold" grpId="0" nodeType="withEffect">
                                  <p:stCondLst>
                                    <p:cond delay="0"/>
                                  </p:stCondLst>
                                  <p:childTnLst>
                                    <p:animRot by="21600000">
                                      <p:cBhvr>
                                        <p:cTn id="20" dur="2000" fill="hold"/>
                                        <p:tgtEl>
                                          <p:spTgt spid="17"/>
                                        </p:tgtEl>
                                        <p:attrNameLst>
                                          <p:attrName>r</p:attrName>
                                        </p:attrNameLst>
                                      </p:cBhvr>
                                    </p:animRot>
                                  </p:childTnLst>
                                </p:cTn>
                              </p:par>
                              <p:par>
                                <p:cTn id="21" presetID="8" presetClass="emph" presetSubtype="0" fill="hold" grpId="0" nodeType="withEffect">
                                  <p:stCondLst>
                                    <p:cond delay="0"/>
                                  </p:stCondLst>
                                  <p:childTnLst>
                                    <p:animRot by="21600000">
                                      <p:cBhvr>
                                        <p:cTn id="22" dur="2000" fill="hold"/>
                                        <p:tgtEl>
                                          <p:spTgt spid="27"/>
                                        </p:tgtEl>
                                        <p:attrNameLst>
                                          <p:attrName>r</p:attrName>
                                        </p:attrNameLst>
                                      </p:cBhvr>
                                    </p:animRot>
                                  </p:childTnLst>
                                </p:cTn>
                              </p:par>
                              <p:par>
                                <p:cTn id="23" presetID="8" presetClass="emph" presetSubtype="0" fill="hold" grpId="0" nodeType="withEffect">
                                  <p:stCondLst>
                                    <p:cond delay="0"/>
                                  </p:stCondLst>
                                  <p:childTnLst>
                                    <p:animRot by="21600000">
                                      <p:cBhvr>
                                        <p:cTn id="24" dur="2000" fill="hold"/>
                                        <p:tgtEl>
                                          <p:spTgt spid="28"/>
                                        </p:tgtEl>
                                        <p:attrNameLst>
                                          <p:attrName>r</p:attrName>
                                        </p:attrNameLst>
                                      </p:cBhvr>
                                    </p:animRot>
                                  </p:childTnLst>
                                </p:cTn>
                              </p:par>
                              <p:par>
                                <p:cTn id="25" presetID="8" presetClass="emph" presetSubtype="0" fill="hold" grpId="0" nodeType="withEffect">
                                  <p:stCondLst>
                                    <p:cond delay="0"/>
                                  </p:stCondLst>
                                  <p:childTnLst>
                                    <p:animRot by="21600000">
                                      <p:cBhvr>
                                        <p:cTn id="26" dur="2000" fill="hold"/>
                                        <p:tgtEl>
                                          <p:spTgt spid="30"/>
                                        </p:tgtEl>
                                        <p:attrNameLst>
                                          <p:attrName>r</p:attrName>
                                        </p:attrNameLst>
                                      </p:cBhvr>
                                    </p:animRot>
                                  </p:childTnLst>
                                </p:cTn>
                              </p:par>
                              <p:par>
                                <p:cTn id="27" presetID="8" presetClass="emph" presetSubtype="0" fill="hold" nodeType="withEffect">
                                  <p:stCondLst>
                                    <p:cond delay="0"/>
                                  </p:stCondLst>
                                  <p:childTnLst>
                                    <p:animRot by="21600000">
                                      <p:cBhvr>
                                        <p:cTn id="28" dur="2000" fill="hold"/>
                                        <p:tgtEl>
                                          <p:spTgt spid="5"/>
                                        </p:tgtEl>
                                        <p:attrNameLst>
                                          <p:attrName>r</p:attrName>
                                        </p:attrNameLst>
                                      </p:cBhvr>
                                    </p:animRot>
                                  </p:childTnLst>
                                </p:cTn>
                              </p:par>
                              <p:par>
                                <p:cTn id="29" presetID="8" presetClass="emph" presetSubtype="0" fill="hold" nodeType="withEffect">
                                  <p:stCondLst>
                                    <p:cond delay="0"/>
                                  </p:stCondLst>
                                  <p:childTnLst>
                                    <p:animRot by="21600000">
                                      <p:cBhvr>
                                        <p:cTn id="30" dur="2000" fill="hold"/>
                                        <p:tgtEl>
                                          <p:spTgt spid="33"/>
                                        </p:tgtEl>
                                        <p:attrNameLst>
                                          <p:attrName>r</p:attrName>
                                        </p:attrNameLst>
                                      </p:cBhvr>
                                    </p:animRot>
                                  </p:childTnLst>
                                </p:cTn>
                              </p:par>
                              <p:par>
                                <p:cTn id="31" presetID="8" presetClass="emph" presetSubtype="0" fill="hold" nodeType="withEffect">
                                  <p:stCondLst>
                                    <p:cond delay="0"/>
                                  </p:stCondLst>
                                  <p:childTnLst>
                                    <p:animRot by="21600000">
                                      <p:cBhvr>
                                        <p:cTn id="32" dur="2000" fill="hold"/>
                                        <p:tgtEl>
                                          <p:spTgt spid="37"/>
                                        </p:tgtEl>
                                        <p:attrNameLst>
                                          <p:attrName>r</p:attrName>
                                        </p:attrNameLst>
                                      </p:cBhvr>
                                    </p:animRot>
                                  </p:childTnLst>
                                </p:cTn>
                              </p:par>
                              <p:par>
                                <p:cTn id="33" presetID="8" presetClass="emph" presetSubtype="0" fill="hold" nodeType="withEffect">
                                  <p:stCondLst>
                                    <p:cond delay="0"/>
                                  </p:stCondLst>
                                  <p:childTnLst>
                                    <p:animRot by="21600000">
                                      <p:cBhvr>
                                        <p:cTn id="34" dur="2000" fill="hold"/>
                                        <p:tgtEl>
                                          <p:spTgt spid="38"/>
                                        </p:tgtEl>
                                        <p:attrNameLst>
                                          <p:attrName>r</p:attrName>
                                        </p:attrNameLst>
                                      </p:cBhvr>
                                    </p:animRot>
                                  </p:childTnLst>
                                </p:cTn>
                              </p:par>
                              <p:par>
                                <p:cTn id="35" presetID="8" presetClass="emph" presetSubtype="0" fill="hold" nodeType="withEffect">
                                  <p:stCondLst>
                                    <p:cond delay="0"/>
                                  </p:stCondLst>
                                  <p:childTnLst>
                                    <p:animRot by="21600000">
                                      <p:cBhvr>
                                        <p:cTn id="36" dur="2000" fill="hold"/>
                                        <p:tgtEl>
                                          <p:spTgt spid="40"/>
                                        </p:tgtEl>
                                        <p:attrNameLst>
                                          <p:attrName>r</p:attrName>
                                        </p:attrNameLst>
                                      </p:cBhvr>
                                    </p:animRot>
                                  </p:childTnLst>
                                </p:cTn>
                              </p:par>
                              <p:par>
                                <p:cTn id="37" presetID="8" presetClass="emph" presetSubtype="0" fill="hold" nodeType="withEffect">
                                  <p:stCondLst>
                                    <p:cond delay="0"/>
                                  </p:stCondLst>
                                  <p:childTnLst>
                                    <p:animRot by="21600000">
                                      <p:cBhvr>
                                        <p:cTn id="38" dur="2000" fill="hold"/>
                                        <p:tgtEl>
                                          <p:spTgt spid="44"/>
                                        </p:tgtEl>
                                        <p:attrNameLst>
                                          <p:attrName>r</p:attrName>
                                        </p:attrNameLst>
                                      </p:cBhvr>
                                    </p:animRot>
                                  </p:childTnLst>
                                </p:cTn>
                              </p:par>
                              <p:par>
                                <p:cTn id="39" presetID="8" presetClass="emph" presetSubtype="0" fill="hold" nodeType="withEffect">
                                  <p:stCondLst>
                                    <p:cond delay="0"/>
                                  </p:stCondLst>
                                  <p:childTnLst>
                                    <p:animRot by="21600000">
                                      <p:cBhvr>
                                        <p:cTn id="40" dur="2000" fill="hold"/>
                                        <p:tgtEl>
                                          <p:spTgt spid="47"/>
                                        </p:tgtEl>
                                        <p:attrNameLst>
                                          <p:attrName>r</p:attrName>
                                        </p:attrNameLst>
                                      </p:cBhvr>
                                    </p:animRot>
                                  </p:childTnLst>
                                </p:cTn>
                              </p:par>
                              <p:par>
                                <p:cTn id="41" presetID="8" presetClass="emph" presetSubtype="0" fill="hold" nodeType="withEffect">
                                  <p:stCondLst>
                                    <p:cond delay="0"/>
                                  </p:stCondLst>
                                  <p:childTnLst>
                                    <p:animRot by="21600000">
                                      <p:cBhvr>
                                        <p:cTn id="42" dur="2000" fill="hold"/>
                                        <p:tgtEl>
                                          <p:spTgt spid="48"/>
                                        </p:tgtEl>
                                        <p:attrNameLst>
                                          <p:attrName>r</p:attrName>
                                        </p:attrNameLst>
                                      </p:cBhvr>
                                    </p:animRot>
                                  </p:childTnLst>
                                </p:cTn>
                              </p:par>
                              <p:par>
                                <p:cTn id="43" presetID="8" presetClass="emph" presetSubtype="0" fill="hold" nodeType="withEffect">
                                  <p:stCondLst>
                                    <p:cond delay="0"/>
                                  </p:stCondLst>
                                  <p:childTnLst>
                                    <p:animRot by="21600000">
                                      <p:cBhvr>
                                        <p:cTn id="44" dur="2000" fill="hold"/>
                                        <p:tgtEl>
                                          <p:spTgt spid="53"/>
                                        </p:tgtEl>
                                        <p:attrNameLst>
                                          <p:attrName>r</p:attrName>
                                        </p:attrNameLst>
                                      </p:cBhvr>
                                    </p:animRot>
                                  </p:childTnLst>
                                </p:cTn>
                              </p:par>
                              <p:par>
                                <p:cTn id="45" presetID="8" presetClass="emph" presetSubtype="0" fill="hold" nodeType="withEffect">
                                  <p:stCondLst>
                                    <p:cond delay="0"/>
                                  </p:stCondLst>
                                  <p:childTnLst>
                                    <p:animRot by="21600000">
                                      <p:cBhvr>
                                        <p:cTn id="46" dur="2000" fill="hold"/>
                                        <p:tgtEl>
                                          <p:spTgt spid="56"/>
                                        </p:tgtEl>
                                        <p:attrNameLst>
                                          <p:attrName>r</p:attrName>
                                        </p:attrNameLst>
                                      </p:cBhvr>
                                    </p:animRot>
                                  </p:childTnLst>
                                </p:cTn>
                              </p:par>
                              <p:par>
                                <p:cTn id="47" presetID="8" presetClass="emph" presetSubtype="0" fill="hold" nodeType="withEffect">
                                  <p:stCondLst>
                                    <p:cond delay="0"/>
                                  </p:stCondLst>
                                  <p:childTnLst>
                                    <p:animRot by="21600000">
                                      <p:cBhvr>
                                        <p:cTn id="48" dur="2000" fill="hold"/>
                                        <p:tgtEl>
                                          <p:spTgt spid="58"/>
                                        </p:tgtEl>
                                        <p:attrNameLst>
                                          <p:attrName>r</p:attrName>
                                        </p:attrNameLst>
                                      </p:cBhvr>
                                    </p:animRot>
                                  </p:childTnLst>
                                </p:cTn>
                              </p:par>
                              <p:par>
                                <p:cTn id="49" presetID="8" presetClass="emph" presetSubtype="0" fill="hold" nodeType="withEffect">
                                  <p:stCondLst>
                                    <p:cond delay="0"/>
                                  </p:stCondLst>
                                  <p:childTnLst>
                                    <p:animRot by="21600000">
                                      <p:cBhvr>
                                        <p:cTn id="50" dur="2000" fill="hold"/>
                                        <p:tgtEl>
                                          <p:spTgt spid="60"/>
                                        </p:tgtEl>
                                        <p:attrNameLst>
                                          <p:attrName>r</p:attrName>
                                        </p:attrNameLst>
                                      </p:cBhvr>
                                    </p:animRot>
                                  </p:childTnLst>
                                </p:cTn>
                              </p:par>
                              <p:par>
                                <p:cTn id="51" presetID="8" presetClass="emph" presetSubtype="0" fill="hold" nodeType="withEffect">
                                  <p:stCondLst>
                                    <p:cond delay="0"/>
                                  </p:stCondLst>
                                  <p:childTnLst>
                                    <p:animRot by="21600000">
                                      <p:cBhvr>
                                        <p:cTn id="52" dur="2000" fill="hold"/>
                                        <p:tgtEl>
                                          <p:spTgt spid="79"/>
                                        </p:tgtEl>
                                        <p:attrNameLst>
                                          <p:attrName>r</p:attrName>
                                        </p:attrNameLst>
                                      </p:cBhvr>
                                    </p:animRot>
                                  </p:childTnLst>
                                </p:cTn>
                              </p:par>
                              <p:par>
                                <p:cTn id="53" presetID="8" presetClass="emph" presetSubtype="0" fill="hold" grpId="0" nodeType="withEffect">
                                  <p:stCondLst>
                                    <p:cond delay="0"/>
                                  </p:stCondLst>
                                  <p:childTnLst>
                                    <p:animRot by="21600000">
                                      <p:cBhvr>
                                        <p:cTn id="54" dur="2000" fill="hold"/>
                                        <p:tgtEl>
                                          <p:spTgt spid="84"/>
                                        </p:tgtEl>
                                        <p:attrNameLst>
                                          <p:attrName>r</p:attrName>
                                        </p:attrNameLst>
                                      </p:cBhvr>
                                    </p:animRot>
                                  </p:childTnLst>
                                </p:cTn>
                              </p:par>
                              <p:par>
                                <p:cTn id="55" presetID="8" presetClass="emph" presetSubtype="0" fill="hold" nodeType="withEffect">
                                  <p:stCondLst>
                                    <p:cond delay="0"/>
                                  </p:stCondLst>
                                  <p:childTnLst>
                                    <p:animRot by="21600000">
                                      <p:cBhvr>
                                        <p:cTn id="56" dur="2000" fill="hold"/>
                                        <p:tgtEl>
                                          <p:spTgt spid="8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P spid="13" grpId="0" animBg="1"/>
      <p:bldP spid="15" grpId="0" animBg="1"/>
      <p:bldP spid="16" grpId="0" animBg="1"/>
      <p:bldP spid="17" grpId="0" animBg="1"/>
      <p:bldP spid="27" grpId="0" animBg="1"/>
      <p:bldP spid="28" grpId="0" animBg="1"/>
      <p:bldP spid="30" grpId="0" animBg="1"/>
      <p:bldP spid="8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نقشه </a:t>
            </a:r>
            <a:r>
              <a:rPr lang="fa-IR" dirty="0"/>
              <a:t>راه صدور گواهینامه صلاحیت پروازی </a:t>
            </a:r>
            <a:r>
              <a:rPr lang="fa-IR" dirty="0" smtClean="0"/>
              <a:t> </a:t>
            </a:r>
            <a:endParaRPr lang="en-US" dirty="0"/>
          </a:p>
        </p:txBody>
      </p:sp>
      <p:graphicFrame>
        <p:nvGraphicFramePr>
          <p:cNvPr id="5" name="Diagram 4"/>
          <p:cNvGraphicFramePr/>
          <p:nvPr>
            <p:extLst>
              <p:ext uri="{D42A27DB-BD31-4B8C-83A1-F6EECF244321}">
                <p14:modId xmlns:p14="http://schemas.microsoft.com/office/powerpoint/2010/main" val="2857103777"/>
              </p:ext>
            </p:extLst>
          </p:nvPr>
        </p:nvGraphicFramePr>
        <p:xfrm>
          <a:off x="1094580" y="965916"/>
          <a:ext cx="10259220" cy="61782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7953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graphicEl>
                                              <a:dgm id="{CD3FD719-5D13-426D-9B0E-25B217B80509}"/>
                                            </p:graphicEl>
                                          </p:spTgt>
                                        </p:tgtEl>
                                        <p:attrNameLst>
                                          <p:attrName>style.visibility</p:attrName>
                                        </p:attrNameLst>
                                      </p:cBhvr>
                                      <p:to>
                                        <p:strVal val="visible"/>
                                      </p:to>
                                    </p:set>
                                    <p:animEffect transition="in" filter="barn(inVertical)">
                                      <p:cBhvr>
                                        <p:cTn id="7" dur="500"/>
                                        <p:tgtEl>
                                          <p:spTgt spid="5">
                                            <p:graphicEl>
                                              <a:dgm id="{CD3FD719-5D13-426D-9B0E-25B217B8050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graphicEl>
                                              <a:dgm id="{2F78C3E5-4889-4A77-9108-DD5A5895E7BC}"/>
                                            </p:graphicEl>
                                          </p:spTgt>
                                        </p:tgtEl>
                                        <p:attrNameLst>
                                          <p:attrName>style.visibility</p:attrName>
                                        </p:attrNameLst>
                                      </p:cBhvr>
                                      <p:to>
                                        <p:strVal val="visible"/>
                                      </p:to>
                                    </p:set>
                                    <p:animEffect transition="in" filter="barn(inVertical)">
                                      <p:cBhvr>
                                        <p:cTn id="12" dur="500"/>
                                        <p:tgtEl>
                                          <p:spTgt spid="5">
                                            <p:graphicEl>
                                              <a:dgm id="{2F78C3E5-4889-4A77-9108-DD5A5895E7BC}"/>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graphicEl>
                                              <a:dgm id="{CB31669D-233B-4AF5-9A82-8693FE7C7AF3}"/>
                                            </p:graphicEl>
                                          </p:spTgt>
                                        </p:tgtEl>
                                        <p:attrNameLst>
                                          <p:attrName>style.visibility</p:attrName>
                                        </p:attrNameLst>
                                      </p:cBhvr>
                                      <p:to>
                                        <p:strVal val="visible"/>
                                      </p:to>
                                    </p:set>
                                    <p:animEffect transition="in" filter="barn(inVertical)">
                                      <p:cBhvr>
                                        <p:cTn id="17" dur="500"/>
                                        <p:tgtEl>
                                          <p:spTgt spid="5">
                                            <p:graphicEl>
                                              <a:dgm id="{CB31669D-233B-4AF5-9A82-8693FE7C7AF3}"/>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graphicEl>
                                              <a:dgm id="{2C361D40-69F2-407D-8AC2-8199F02CEC73}"/>
                                            </p:graphicEl>
                                          </p:spTgt>
                                        </p:tgtEl>
                                        <p:attrNameLst>
                                          <p:attrName>style.visibility</p:attrName>
                                        </p:attrNameLst>
                                      </p:cBhvr>
                                      <p:to>
                                        <p:strVal val="visible"/>
                                      </p:to>
                                    </p:set>
                                    <p:animEffect transition="in" filter="barn(inVertical)">
                                      <p:cBhvr>
                                        <p:cTn id="22" dur="500"/>
                                        <p:tgtEl>
                                          <p:spTgt spid="5">
                                            <p:graphicEl>
                                              <a:dgm id="{2C361D40-69F2-407D-8AC2-8199F02CEC73}"/>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graphicEl>
                                              <a:dgm id="{0CDD3C78-3DE6-4A79-870A-4B233B4B6D5D}"/>
                                            </p:graphicEl>
                                          </p:spTgt>
                                        </p:tgtEl>
                                        <p:attrNameLst>
                                          <p:attrName>style.visibility</p:attrName>
                                        </p:attrNameLst>
                                      </p:cBhvr>
                                      <p:to>
                                        <p:strVal val="visible"/>
                                      </p:to>
                                    </p:set>
                                    <p:animEffect transition="in" filter="barn(inVertical)">
                                      <p:cBhvr>
                                        <p:cTn id="27" dur="500"/>
                                        <p:tgtEl>
                                          <p:spTgt spid="5">
                                            <p:graphicEl>
                                              <a:dgm id="{0CDD3C78-3DE6-4A79-870A-4B233B4B6D5D}"/>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
                                            <p:graphicEl>
                                              <a:dgm id="{C189F89C-ACD5-465D-B7F5-42EA1C8FE344}"/>
                                            </p:graphicEl>
                                          </p:spTgt>
                                        </p:tgtEl>
                                        <p:attrNameLst>
                                          <p:attrName>style.visibility</p:attrName>
                                        </p:attrNameLst>
                                      </p:cBhvr>
                                      <p:to>
                                        <p:strVal val="visible"/>
                                      </p:to>
                                    </p:set>
                                    <p:animEffect transition="in" filter="barn(inVertical)">
                                      <p:cBhvr>
                                        <p:cTn id="32" dur="500"/>
                                        <p:tgtEl>
                                          <p:spTgt spid="5">
                                            <p:graphicEl>
                                              <a:dgm id="{C189F89C-ACD5-465D-B7F5-42EA1C8FE344}"/>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5">
                                            <p:graphicEl>
                                              <a:dgm id="{3CCD15C1-BAE8-4565-8B83-6ED48B4C04EF}"/>
                                            </p:graphicEl>
                                          </p:spTgt>
                                        </p:tgtEl>
                                        <p:attrNameLst>
                                          <p:attrName>style.visibility</p:attrName>
                                        </p:attrNameLst>
                                      </p:cBhvr>
                                      <p:to>
                                        <p:strVal val="visible"/>
                                      </p:to>
                                    </p:set>
                                    <p:animEffect transition="in" filter="barn(inVertical)">
                                      <p:cBhvr>
                                        <p:cTn id="37" dur="500"/>
                                        <p:tgtEl>
                                          <p:spTgt spid="5">
                                            <p:graphicEl>
                                              <a:dgm id="{3CCD15C1-BAE8-4565-8B83-6ED48B4C04EF}"/>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5">
                                            <p:graphicEl>
                                              <a:dgm id="{691719DB-B5B8-449C-9A82-D0A025BE3D0F}"/>
                                            </p:graphicEl>
                                          </p:spTgt>
                                        </p:tgtEl>
                                        <p:attrNameLst>
                                          <p:attrName>style.visibility</p:attrName>
                                        </p:attrNameLst>
                                      </p:cBhvr>
                                      <p:to>
                                        <p:strVal val="visible"/>
                                      </p:to>
                                    </p:set>
                                    <p:animEffect transition="in" filter="barn(inVertical)">
                                      <p:cBhvr>
                                        <p:cTn id="42" dur="500"/>
                                        <p:tgtEl>
                                          <p:spTgt spid="5">
                                            <p:graphicEl>
                                              <a:dgm id="{691719DB-B5B8-449C-9A82-D0A025BE3D0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469341" y="3252273"/>
            <a:ext cx="228730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r" rtl="1"/>
            <a:r>
              <a:rPr lang="fa-IR" b="1" i="0" u="none" strike="noStrike" baseline="0" dirty="0" smtClean="0">
                <a:latin typeface="B Nazanin,Bold"/>
                <a:cs typeface="B Nazanin" panose="00000400000000000000" pitchFamily="2" charset="-78"/>
              </a:rPr>
              <a:t>فاز سه-اثبات اجابت</a:t>
            </a:r>
            <a:endParaRPr lang="en-US" dirty="0">
              <a:cs typeface="B Nazanin" panose="00000400000000000000" pitchFamily="2" charset="-78"/>
            </a:endParaRPr>
          </a:p>
        </p:txBody>
      </p:sp>
      <p:sp>
        <p:nvSpPr>
          <p:cNvPr id="7" name="Rectangle 6"/>
          <p:cNvSpPr/>
          <p:nvPr/>
        </p:nvSpPr>
        <p:spPr>
          <a:xfrm>
            <a:off x="3469341" y="3830037"/>
            <a:ext cx="2287301" cy="14773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lgn="r" rtl="1">
              <a:buFont typeface="Arial" panose="020B0604020202020204" pitchFamily="34" charset="0"/>
              <a:buChar char="•"/>
            </a:pPr>
            <a:r>
              <a:rPr lang="ar-SA" dirty="0" smtClean="0">
                <a:effectLst/>
                <a:latin typeface="Times New Roman" panose="02020603050405020304" pitchFamily="18" charset="0"/>
                <a:ea typeface="Times New Roman" panose="02020603050405020304" pitchFamily="18" charset="0"/>
                <a:cs typeface="B Nazanin" panose="00000400000000000000" pitchFamily="2" charset="-78"/>
              </a:rPr>
              <a:t>تست بر روی نمونه محصول و بند‌های تست</a:t>
            </a:r>
            <a:endParaRPr lang="fa-IR" dirty="0" smtClean="0">
              <a:effectLst/>
              <a:latin typeface="Times New Roman" panose="02020603050405020304" pitchFamily="18" charset="0"/>
              <a:ea typeface="Times New Roman" panose="02020603050405020304" pitchFamily="18" charset="0"/>
              <a:cs typeface="B Nazanin" panose="00000400000000000000" pitchFamily="2" charset="-78"/>
            </a:endParaRPr>
          </a:p>
          <a:p>
            <a:pPr marL="285750" indent="-285750" algn="r" rtl="1">
              <a:buFont typeface="Arial" panose="020B0604020202020204" pitchFamily="34" charset="0"/>
              <a:buChar char="•"/>
            </a:pPr>
            <a:r>
              <a:rPr lang="ar-SA" dirty="0">
                <a:latin typeface="Times New Roman" panose="02020603050405020304" pitchFamily="18" charset="0"/>
                <a:ea typeface="Times New Roman" panose="02020603050405020304" pitchFamily="18" charset="0"/>
                <a:cs typeface="B Nazanin" panose="00000400000000000000" pitchFamily="2" charset="-78"/>
              </a:rPr>
              <a:t>موارد بازنگری صدور گواهینامه (سی آر آی). </a:t>
            </a:r>
            <a:endParaRPr lang="en-US" dirty="0"/>
          </a:p>
          <a:p>
            <a:pPr marL="285750" indent="-285750" algn="r" rtl="1">
              <a:buFont typeface="Arial" panose="020B0604020202020204" pitchFamily="34" charset="0"/>
              <a:buChar char="•"/>
            </a:pPr>
            <a:r>
              <a:rPr lang="ar-SA" dirty="0">
                <a:latin typeface="Times New Roman" panose="02020603050405020304" pitchFamily="18" charset="0"/>
                <a:ea typeface="Times New Roman" panose="02020603050405020304" pitchFamily="18" charset="0"/>
                <a:cs typeface="B Nazanin" panose="00000400000000000000" pitchFamily="2" charset="-78"/>
              </a:rPr>
              <a:t>موارد اقدام (ای آی). </a:t>
            </a:r>
            <a:endParaRPr lang="en-US" dirty="0"/>
          </a:p>
        </p:txBody>
      </p:sp>
      <p:sp>
        <p:nvSpPr>
          <p:cNvPr id="17" name="Rectangle 16"/>
          <p:cNvSpPr/>
          <p:nvPr/>
        </p:nvSpPr>
        <p:spPr>
          <a:xfrm>
            <a:off x="6096000" y="3579349"/>
            <a:ext cx="2083046"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r" rtl="1"/>
            <a:r>
              <a:rPr lang="fa-IR" b="1" i="0" u="none" strike="noStrike" baseline="0" dirty="0" smtClean="0">
                <a:latin typeface="Symbol" panose="05050102010706020507" pitchFamily="18" charset="2"/>
                <a:cs typeface="B Nazanin" panose="00000400000000000000" pitchFamily="2" charset="-78"/>
              </a:rPr>
              <a:t>فاز دو </a:t>
            </a:r>
            <a:r>
              <a:rPr lang="fa-IR" b="1" i="0" u="none" strike="noStrike" baseline="0" dirty="0" smtClean="0">
                <a:latin typeface="Times New Roman" panose="02020603050405020304" pitchFamily="18" charset="0"/>
                <a:cs typeface="B Nazanin" panose="00000400000000000000" pitchFamily="2" charset="-78"/>
              </a:rPr>
              <a:t>– توافقنامه برنامه صدور گواهینامه</a:t>
            </a:r>
          </a:p>
        </p:txBody>
      </p:sp>
      <p:sp>
        <p:nvSpPr>
          <p:cNvPr id="18" name="TextBox 17"/>
          <p:cNvSpPr txBox="1"/>
          <p:nvPr/>
        </p:nvSpPr>
        <p:spPr>
          <a:xfrm>
            <a:off x="6096000" y="4381017"/>
            <a:ext cx="2083046" cy="147732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gn="r" rtl="1">
              <a:buFont typeface="Arial" panose="020B0604020202020204" pitchFamily="34" charset="0"/>
              <a:buChar char="•"/>
            </a:pPr>
            <a:r>
              <a:rPr lang="fa-IR" dirty="0" smtClean="0">
                <a:cs typeface="B Nazanin" panose="00000400000000000000" pitchFamily="2" charset="-78"/>
              </a:rPr>
              <a:t>شرایط مرجع تی او ار</a:t>
            </a:r>
          </a:p>
          <a:p>
            <a:pPr marL="285750" indent="-285750" algn="r" rtl="1">
              <a:buFont typeface="Arial" panose="020B0604020202020204" pitchFamily="34" charset="0"/>
              <a:buChar char="•"/>
            </a:pPr>
            <a:r>
              <a:rPr lang="fa-IR" dirty="0" smtClean="0">
                <a:cs typeface="B Nazanin" panose="00000400000000000000" pitchFamily="2" charset="-78"/>
              </a:rPr>
              <a:t>تعریف روش اجابت (ام او سی)</a:t>
            </a:r>
          </a:p>
          <a:p>
            <a:pPr marL="285750" indent="-285750" algn="r" rtl="1">
              <a:buFont typeface="Arial" panose="020B0604020202020204" pitchFamily="34" charset="0"/>
              <a:buChar char="•"/>
            </a:pPr>
            <a:r>
              <a:rPr lang="fa-IR" dirty="0" smtClean="0">
                <a:cs typeface="B Nazanin" panose="00000400000000000000" pitchFamily="2" charset="-78"/>
              </a:rPr>
              <a:t>چک لیست اجابت (سی سی ال)</a:t>
            </a:r>
            <a:endParaRPr lang="en-US" dirty="0">
              <a:cs typeface="B Nazanin" panose="00000400000000000000" pitchFamily="2" charset="-78"/>
            </a:endParaRPr>
          </a:p>
        </p:txBody>
      </p:sp>
      <p:sp>
        <p:nvSpPr>
          <p:cNvPr id="19" name="Rectangle 18"/>
          <p:cNvSpPr/>
          <p:nvPr/>
        </p:nvSpPr>
        <p:spPr>
          <a:xfrm>
            <a:off x="838200" y="3579349"/>
            <a:ext cx="2272259" cy="120032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lgn="r" rtl="1">
              <a:buFont typeface="Arial" panose="020B0604020202020204" pitchFamily="34" charset="0"/>
              <a:buChar char="•"/>
            </a:pPr>
            <a:r>
              <a:rPr lang="fa-IR" b="0" i="0" u="none" strike="noStrike" baseline="0" dirty="0" smtClean="0">
                <a:cs typeface="B Nazanin" panose="00000400000000000000" pitchFamily="2" charset="-78"/>
              </a:rPr>
              <a:t>بیانیه اجابت.</a:t>
            </a:r>
          </a:p>
          <a:p>
            <a:pPr marL="285750" indent="-285750" algn="r" rtl="1">
              <a:buFont typeface="Arial" panose="020B0604020202020204" pitchFamily="34" charset="0"/>
              <a:buChar char="•"/>
            </a:pPr>
            <a:r>
              <a:rPr lang="fa-IR" dirty="0">
                <a:cs typeface="B Nazanin" panose="00000400000000000000" pitchFamily="2" charset="-78"/>
              </a:rPr>
              <a:t>گزارش نهایی صدور گواهینامه.</a:t>
            </a:r>
            <a:endParaRPr lang="en-US" dirty="0"/>
          </a:p>
          <a:p>
            <a:pPr marL="285750" indent="-285750" algn="r" rtl="1">
              <a:buFont typeface="Arial" panose="020B0604020202020204" pitchFamily="34" charset="0"/>
              <a:buChar char="•"/>
            </a:pPr>
            <a:r>
              <a:rPr lang="fa-IR" dirty="0">
                <a:cs typeface="B Nazanin" panose="00000400000000000000" pitchFamily="2" charset="-78"/>
              </a:rPr>
              <a:t>گواهینامه نوع</a:t>
            </a:r>
            <a:r>
              <a:rPr lang="fa-IR" dirty="0" smtClean="0">
                <a:cs typeface="B Nazanin" panose="00000400000000000000" pitchFamily="2" charset="-78"/>
              </a:rPr>
              <a:t>.</a:t>
            </a:r>
            <a:endParaRPr lang="en-US" dirty="0"/>
          </a:p>
        </p:txBody>
      </p:sp>
      <p:sp>
        <p:nvSpPr>
          <p:cNvPr id="22" name="Rounded Rectangle 21"/>
          <p:cNvSpPr/>
          <p:nvPr/>
        </p:nvSpPr>
        <p:spPr>
          <a:xfrm>
            <a:off x="8470062" y="2339559"/>
            <a:ext cx="2323848" cy="982639"/>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a-IR" b="1" dirty="0" smtClean="0">
                <a:cs typeface="B Nazanin" panose="00000400000000000000" pitchFamily="2" charset="-78"/>
              </a:rPr>
              <a:t>گواهینامه نوع </a:t>
            </a:r>
            <a:endParaRPr lang="en-US" b="1" dirty="0">
              <a:cs typeface="B Nazanin" panose="00000400000000000000" pitchFamily="2" charset="-78"/>
            </a:endParaRPr>
          </a:p>
        </p:txBody>
      </p:sp>
      <p:sp>
        <p:nvSpPr>
          <p:cNvPr id="2" name="Title 1"/>
          <p:cNvSpPr>
            <a:spLocks noGrp="1"/>
          </p:cNvSpPr>
          <p:nvPr>
            <p:ph type="title"/>
          </p:nvPr>
        </p:nvSpPr>
        <p:spPr/>
        <p:txBody>
          <a:bodyPr/>
          <a:lstStyle/>
          <a:p>
            <a:r>
              <a:rPr lang="fa-IR" dirty="0" smtClean="0"/>
              <a:t>مراحل صدور گواهینامه صلاحیت پروازی </a:t>
            </a:r>
            <a:endParaRPr lang="en-US" dirty="0"/>
          </a:p>
        </p:txBody>
      </p:sp>
      <p:sp>
        <p:nvSpPr>
          <p:cNvPr id="4" name="Rectangle 3"/>
          <p:cNvSpPr/>
          <p:nvPr/>
        </p:nvSpPr>
        <p:spPr>
          <a:xfrm>
            <a:off x="8470062" y="3856348"/>
            <a:ext cx="2323848" cy="9233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rtl="1"/>
            <a:r>
              <a:rPr lang="fa-IR" b="1" dirty="0" smtClean="0">
                <a:latin typeface="Symbol" panose="05050102010706020507" pitchFamily="18" charset="2"/>
                <a:cs typeface="B Nazanin" panose="00000400000000000000" pitchFamily="2" charset="-78"/>
              </a:rPr>
              <a:t>فاز </a:t>
            </a:r>
            <a:r>
              <a:rPr lang="fa-IR" b="1" dirty="0">
                <a:latin typeface="Symbol" panose="05050102010706020507" pitchFamily="18" charset="2"/>
                <a:cs typeface="B Nazanin" panose="00000400000000000000" pitchFamily="2" charset="-78"/>
              </a:rPr>
              <a:t>یک- آشنایی فنی و تدوین پایه صدور گواهینامه نوع</a:t>
            </a:r>
          </a:p>
        </p:txBody>
      </p:sp>
      <p:sp>
        <p:nvSpPr>
          <p:cNvPr id="5" name="Rectangle 4"/>
          <p:cNvSpPr/>
          <p:nvPr/>
        </p:nvSpPr>
        <p:spPr>
          <a:xfrm>
            <a:off x="838200" y="2683349"/>
            <a:ext cx="2272259"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r" rtl="1"/>
            <a:r>
              <a:rPr lang="fa-IR" b="1" dirty="0">
                <a:latin typeface="Symbol" panose="05050102010706020507" pitchFamily="18" charset="2"/>
              </a:rPr>
              <a:t> </a:t>
            </a:r>
            <a:r>
              <a:rPr lang="fa-IR" b="1" dirty="0">
                <a:latin typeface="Symbol" panose="05050102010706020507" pitchFamily="18" charset="2"/>
                <a:cs typeface="B Nazanin" panose="00000400000000000000" pitchFamily="2" charset="-78"/>
              </a:rPr>
              <a:t>فاز چهار- گزارش نهایی و صدور گواهینامه نوع</a:t>
            </a:r>
            <a:endParaRPr lang="en-US" b="1" dirty="0"/>
          </a:p>
        </p:txBody>
      </p:sp>
      <p:cxnSp>
        <p:nvCxnSpPr>
          <p:cNvPr id="24" name="Straight Connector 23"/>
          <p:cNvCxnSpPr>
            <a:stCxn id="22" idx="2"/>
            <a:endCxn id="4" idx="0"/>
          </p:cNvCxnSpPr>
          <p:nvPr/>
        </p:nvCxnSpPr>
        <p:spPr>
          <a:xfrm>
            <a:off x="9631986" y="3322198"/>
            <a:ext cx="0" cy="53415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p:cNvCxnSpPr>
            <a:stCxn id="17" idx="3"/>
            <a:endCxn id="4" idx="1"/>
          </p:cNvCxnSpPr>
          <p:nvPr/>
        </p:nvCxnSpPr>
        <p:spPr>
          <a:xfrm>
            <a:off x="8179046" y="3902515"/>
            <a:ext cx="291016" cy="415498"/>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p:cNvCxnSpPr>
            <a:stCxn id="6" idx="3"/>
            <a:endCxn id="17" idx="1"/>
          </p:cNvCxnSpPr>
          <p:nvPr/>
        </p:nvCxnSpPr>
        <p:spPr>
          <a:xfrm>
            <a:off x="5756642" y="3436939"/>
            <a:ext cx="339358" cy="465576"/>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p:cNvCxnSpPr>
            <a:stCxn id="5" idx="3"/>
            <a:endCxn id="6" idx="1"/>
          </p:cNvCxnSpPr>
          <p:nvPr/>
        </p:nvCxnSpPr>
        <p:spPr>
          <a:xfrm>
            <a:off x="3110459" y="3006515"/>
            <a:ext cx="358882" cy="430424"/>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p:cNvCxnSpPr>
            <a:stCxn id="17" idx="2"/>
            <a:endCxn id="18" idx="0"/>
          </p:cNvCxnSpPr>
          <p:nvPr/>
        </p:nvCxnSpPr>
        <p:spPr>
          <a:xfrm>
            <a:off x="7137523" y="4225680"/>
            <a:ext cx="0" cy="155337"/>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a:stCxn id="6" idx="2"/>
            <a:endCxn id="7" idx="0"/>
          </p:cNvCxnSpPr>
          <p:nvPr/>
        </p:nvCxnSpPr>
        <p:spPr>
          <a:xfrm>
            <a:off x="4612992" y="3621605"/>
            <a:ext cx="0" cy="208432"/>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a:stCxn id="5" idx="2"/>
            <a:endCxn id="19" idx="0"/>
          </p:cNvCxnSpPr>
          <p:nvPr/>
        </p:nvCxnSpPr>
        <p:spPr>
          <a:xfrm>
            <a:off x="1974330" y="3329680"/>
            <a:ext cx="0" cy="249669"/>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28593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7"/>
                                        </p:tgtEl>
                                      </p:cBhvr>
                                    </p:animEffect>
                                    <p:animScale>
                                      <p:cBhvr>
                                        <p:cTn id="10" dur="250" autoRev="1" fill="hold"/>
                                        <p:tgtEl>
                                          <p:spTgt spid="7"/>
                                        </p:tgtEl>
                                      </p:cBhvr>
                                      <p:by x="105000" y="105000"/>
                                    </p:animScale>
                                  </p:childTnLst>
                                </p:cTn>
                              </p:par>
                              <p:par>
                                <p:cTn id="11" presetID="26" presetClass="emph" presetSubtype="0" fill="hold" grpId="0" nodeType="withEffect">
                                  <p:stCondLst>
                                    <p:cond delay="0"/>
                                  </p:stCondLst>
                                  <p:childTnLst>
                                    <p:animEffect transition="out" filter="fade">
                                      <p:cBhvr>
                                        <p:cTn id="12" dur="500" tmFilter="0, 0; .2, .5; .8, .5; 1, 0"/>
                                        <p:tgtEl>
                                          <p:spTgt spid="17"/>
                                        </p:tgtEl>
                                      </p:cBhvr>
                                    </p:animEffect>
                                    <p:animScale>
                                      <p:cBhvr>
                                        <p:cTn id="13" dur="250" autoRev="1" fill="hold"/>
                                        <p:tgtEl>
                                          <p:spTgt spid="17"/>
                                        </p:tgtEl>
                                      </p:cBhvr>
                                      <p:by x="105000" y="105000"/>
                                    </p:animScale>
                                  </p:childTnLst>
                                </p:cTn>
                              </p:par>
                              <p:par>
                                <p:cTn id="14" presetID="26" presetClass="emph" presetSubtype="0" fill="hold" grpId="0" nodeType="withEffect">
                                  <p:stCondLst>
                                    <p:cond delay="0"/>
                                  </p:stCondLst>
                                  <p:childTnLst>
                                    <p:animEffect transition="out" filter="fade">
                                      <p:cBhvr>
                                        <p:cTn id="15" dur="500" tmFilter="0, 0; .2, .5; .8, .5; 1, 0"/>
                                        <p:tgtEl>
                                          <p:spTgt spid="18"/>
                                        </p:tgtEl>
                                      </p:cBhvr>
                                    </p:animEffect>
                                    <p:animScale>
                                      <p:cBhvr>
                                        <p:cTn id="16" dur="250" autoRev="1" fill="hold"/>
                                        <p:tgtEl>
                                          <p:spTgt spid="18"/>
                                        </p:tgtEl>
                                      </p:cBhvr>
                                      <p:by x="105000" y="105000"/>
                                    </p:animScale>
                                  </p:childTnLst>
                                </p:cTn>
                              </p:par>
                              <p:par>
                                <p:cTn id="17" presetID="26" presetClass="emph" presetSubtype="0" fill="hold" grpId="0" nodeType="withEffect">
                                  <p:stCondLst>
                                    <p:cond delay="0"/>
                                  </p:stCondLst>
                                  <p:childTnLst>
                                    <p:animEffect transition="out" filter="fade">
                                      <p:cBhvr>
                                        <p:cTn id="18" dur="500" tmFilter="0, 0; .2, .5; .8, .5; 1, 0"/>
                                        <p:tgtEl>
                                          <p:spTgt spid="19"/>
                                        </p:tgtEl>
                                      </p:cBhvr>
                                    </p:animEffect>
                                    <p:animScale>
                                      <p:cBhvr>
                                        <p:cTn id="19" dur="250" autoRev="1" fill="hold"/>
                                        <p:tgtEl>
                                          <p:spTgt spid="19"/>
                                        </p:tgtEl>
                                      </p:cBhvr>
                                      <p:by x="105000" y="105000"/>
                                    </p:animScale>
                                  </p:childTnLst>
                                </p:cTn>
                              </p:par>
                              <p:par>
                                <p:cTn id="20" presetID="26" presetClass="emph" presetSubtype="0" fill="hold" grpId="0" nodeType="withEffect">
                                  <p:stCondLst>
                                    <p:cond delay="0"/>
                                  </p:stCondLst>
                                  <p:childTnLst>
                                    <p:animEffect transition="out" filter="fade">
                                      <p:cBhvr>
                                        <p:cTn id="21" dur="500" tmFilter="0, 0; .2, .5; .8, .5; 1, 0"/>
                                        <p:tgtEl>
                                          <p:spTgt spid="22"/>
                                        </p:tgtEl>
                                      </p:cBhvr>
                                    </p:animEffect>
                                    <p:animScale>
                                      <p:cBhvr>
                                        <p:cTn id="22" dur="250" autoRev="1" fill="hold"/>
                                        <p:tgtEl>
                                          <p:spTgt spid="22"/>
                                        </p:tgtEl>
                                      </p:cBhvr>
                                      <p:by x="105000" y="105000"/>
                                    </p:animScale>
                                  </p:childTnLst>
                                </p:cTn>
                              </p:par>
                              <p:par>
                                <p:cTn id="23" presetID="26" presetClass="emph" presetSubtype="0" fill="hold" grpId="0" nodeType="withEffect">
                                  <p:stCondLst>
                                    <p:cond delay="0"/>
                                  </p:stCondLst>
                                  <p:childTnLst>
                                    <p:animEffect transition="out" filter="fade">
                                      <p:cBhvr>
                                        <p:cTn id="24" dur="500" tmFilter="0, 0; .2, .5; .8, .5; 1, 0"/>
                                        <p:tgtEl>
                                          <p:spTgt spid="4"/>
                                        </p:tgtEl>
                                      </p:cBhvr>
                                    </p:animEffect>
                                    <p:animScale>
                                      <p:cBhvr>
                                        <p:cTn id="25" dur="250" autoRev="1" fill="hold"/>
                                        <p:tgtEl>
                                          <p:spTgt spid="4"/>
                                        </p:tgtEl>
                                      </p:cBhvr>
                                      <p:by x="105000" y="105000"/>
                                    </p:animScale>
                                  </p:childTnLst>
                                </p:cTn>
                              </p:par>
                              <p:par>
                                <p:cTn id="26" presetID="26" presetClass="emph" presetSubtype="0" fill="hold" grpId="0" nodeType="withEffect">
                                  <p:stCondLst>
                                    <p:cond delay="0"/>
                                  </p:stCondLst>
                                  <p:childTnLst>
                                    <p:animEffect transition="out" filter="fade">
                                      <p:cBhvr>
                                        <p:cTn id="27" dur="500" tmFilter="0, 0; .2, .5; .8, .5; 1, 0"/>
                                        <p:tgtEl>
                                          <p:spTgt spid="5"/>
                                        </p:tgtEl>
                                      </p:cBhvr>
                                    </p:animEffect>
                                    <p:animScale>
                                      <p:cBhvr>
                                        <p:cTn id="28" dur="250" autoRev="1" fill="hold"/>
                                        <p:tgtEl>
                                          <p:spTgt spid="5"/>
                                        </p:tgtEl>
                                      </p:cBhvr>
                                      <p:by x="105000" y="105000"/>
                                    </p:animScale>
                                  </p:childTnLst>
                                </p:cTn>
                              </p:par>
                              <p:par>
                                <p:cTn id="29" presetID="26" presetClass="emph" presetSubtype="0" fill="hold" nodeType="withEffect">
                                  <p:stCondLst>
                                    <p:cond delay="0"/>
                                  </p:stCondLst>
                                  <p:childTnLst>
                                    <p:animEffect transition="out" filter="fade">
                                      <p:cBhvr>
                                        <p:cTn id="30" dur="500" tmFilter="0, 0; .2, .5; .8, .5; 1, 0"/>
                                        <p:tgtEl>
                                          <p:spTgt spid="24"/>
                                        </p:tgtEl>
                                      </p:cBhvr>
                                    </p:animEffect>
                                    <p:animScale>
                                      <p:cBhvr>
                                        <p:cTn id="31" dur="250" autoRev="1" fill="hold"/>
                                        <p:tgtEl>
                                          <p:spTgt spid="24"/>
                                        </p:tgtEl>
                                      </p:cBhvr>
                                      <p:by x="105000" y="105000"/>
                                    </p:animScale>
                                  </p:childTnLst>
                                </p:cTn>
                              </p:par>
                              <p:par>
                                <p:cTn id="32" presetID="26" presetClass="emph" presetSubtype="0" fill="hold" nodeType="withEffect">
                                  <p:stCondLst>
                                    <p:cond delay="0"/>
                                  </p:stCondLst>
                                  <p:childTnLst>
                                    <p:animEffect transition="out" filter="fade">
                                      <p:cBhvr>
                                        <p:cTn id="33" dur="500" tmFilter="0, 0; .2, .5; .8, .5; 1, 0"/>
                                        <p:tgtEl>
                                          <p:spTgt spid="25"/>
                                        </p:tgtEl>
                                      </p:cBhvr>
                                    </p:animEffect>
                                    <p:animScale>
                                      <p:cBhvr>
                                        <p:cTn id="34" dur="250" autoRev="1" fill="hold"/>
                                        <p:tgtEl>
                                          <p:spTgt spid="25"/>
                                        </p:tgtEl>
                                      </p:cBhvr>
                                      <p:by x="105000" y="105000"/>
                                    </p:animScale>
                                  </p:childTnLst>
                                </p:cTn>
                              </p:par>
                              <p:par>
                                <p:cTn id="35" presetID="26" presetClass="emph" presetSubtype="0" fill="hold" nodeType="withEffect">
                                  <p:stCondLst>
                                    <p:cond delay="0"/>
                                  </p:stCondLst>
                                  <p:childTnLst>
                                    <p:animEffect transition="out" filter="fade">
                                      <p:cBhvr>
                                        <p:cTn id="36" dur="500" tmFilter="0, 0; .2, .5; .8, .5; 1, 0"/>
                                        <p:tgtEl>
                                          <p:spTgt spid="27"/>
                                        </p:tgtEl>
                                      </p:cBhvr>
                                    </p:animEffect>
                                    <p:animScale>
                                      <p:cBhvr>
                                        <p:cTn id="37" dur="250" autoRev="1" fill="hold"/>
                                        <p:tgtEl>
                                          <p:spTgt spid="27"/>
                                        </p:tgtEl>
                                      </p:cBhvr>
                                      <p:by x="105000" y="105000"/>
                                    </p:animScale>
                                  </p:childTnLst>
                                </p:cTn>
                              </p:par>
                              <p:par>
                                <p:cTn id="38" presetID="26" presetClass="emph" presetSubtype="0" fill="hold" nodeType="withEffect">
                                  <p:stCondLst>
                                    <p:cond delay="0"/>
                                  </p:stCondLst>
                                  <p:childTnLst>
                                    <p:animEffect transition="out" filter="fade">
                                      <p:cBhvr>
                                        <p:cTn id="39" dur="500" tmFilter="0, 0; .2, .5; .8, .5; 1, 0"/>
                                        <p:tgtEl>
                                          <p:spTgt spid="32"/>
                                        </p:tgtEl>
                                      </p:cBhvr>
                                    </p:animEffect>
                                    <p:animScale>
                                      <p:cBhvr>
                                        <p:cTn id="40" dur="250" autoRev="1" fill="hold"/>
                                        <p:tgtEl>
                                          <p:spTgt spid="32"/>
                                        </p:tgtEl>
                                      </p:cBhvr>
                                      <p:by x="105000" y="105000"/>
                                    </p:animScale>
                                  </p:childTnLst>
                                </p:cTn>
                              </p:par>
                              <p:par>
                                <p:cTn id="41" presetID="26" presetClass="emph" presetSubtype="0" fill="hold" nodeType="withEffect">
                                  <p:stCondLst>
                                    <p:cond delay="0"/>
                                  </p:stCondLst>
                                  <p:childTnLst>
                                    <p:animEffect transition="out" filter="fade">
                                      <p:cBhvr>
                                        <p:cTn id="42" dur="500" tmFilter="0, 0; .2, .5; .8, .5; 1, 0"/>
                                        <p:tgtEl>
                                          <p:spTgt spid="35"/>
                                        </p:tgtEl>
                                      </p:cBhvr>
                                    </p:animEffect>
                                    <p:animScale>
                                      <p:cBhvr>
                                        <p:cTn id="43" dur="250" autoRev="1" fill="hold"/>
                                        <p:tgtEl>
                                          <p:spTgt spid="35"/>
                                        </p:tgtEl>
                                      </p:cBhvr>
                                      <p:by x="105000" y="105000"/>
                                    </p:animScale>
                                  </p:childTnLst>
                                </p:cTn>
                              </p:par>
                              <p:par>
                                <p:cTn id="44" presetID="26" presetClass="emph" presetSubtype="0" fill="hold" nodeType="withEffect">
                                  <p:stCondLst>
                                    <p:cond delay="0"/>
                                  </p:stCondLst>
                                  <p:childTnLst>
                                    <p:animEffect transition="out" filter="fade">
                                      <p:cBhvr>
                                        <p:cTn id="45" dur="500" tmFilter="0, 0; .2, .5; .8, .5; 1, 0"/>
                                        <p:tgtEl>
                                          <p:spTgt spid="39"/>
                                        </p:tgtEl>
                                      </p:cBhvr>
                                    </p:animEffect>
                                    <p:animScale>
                                      <p:cBhvr>
                                        <p:cTn id="46" dur="250" autoRev="1" fill="hold"/>
                                        <p:tgtEl>
                                          <p:spTgt spid="39"/>
                                        </p:tgtEl>
                                      </p:cBhvr>
                                      <p:by x="105000" y="105000"/>
                                    </p:animScale>
                                  </p:childTnLst>
                                </p:cTn>
                              </p:par>
                              <p:par>
                                <p:cTn id="47" presetID="26" presetClass="emph" presetSubtype="0" fill="hold" nodeType="withEffect">
                                  <p:stCondLst>
                                    <p:cond delay="0"/>
                                  </p:stCondLst>
                                  <p:childTnLst>
                                    <p:animEffect transition="out" filter="fade">
                                      <p:cBhvr>
                                        <p:cTn id="48" dur="500" tmFilter="0, 0; .2, .5; .8, .5; 1, 0"/>
                                        <p:tgtEl>
                                          <p:spTgt spid="42"/>
                                        </p:tgtEl>
                                      </p:cBhvr>
                                    </p:animEffect>
                                    <p:animScale>
                                      <p:cBhvr>
                                        <p:cTn id="49" dur="250" autoRev="1" fill="hold"/>
                                        <p:tgtEl>
                                          <p:spTgt spid="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7" grpId="0" animBg="1"/>
      <p:bldP spid="18" grpId="0" animBg="1"/>
      <p:bldP spid="19" grpId="0" animBg="1"/>
      <p:bldP spid="22" grpId="0" animBg="1"/>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6823" y="450729"/>
            <a:ext cx="10895526" cy="5047536"/>
          </a:xfrm>
          <a:prstGeom prst="rect">
            <a:avLst/>
          </a:prstGeom>
        </p:spPr>
        <p:txBody>
          <a:bodyPr wrap="square">
            <a:spAutoFit/>
          </a:bodyPr>
          <a:lstStyle/>
          <a:p>
            <a:pPr marR="0" lvl="2" algn="justLow" rtl="1">
              <a:lnSpc>
                <a:spcPct val="120000"/>
              </a:lnSpc>
              <a:spcBef>
                <a:spcPts val="2000"/>
              </a:spcBef>
              <a:spcAft>
                <a:spcPts val="0"/>
              </a:spcAft>
              <a:tabLst>
                <a:tab pos="457200" algn="l"/>
              </a:tabLst>
            </a:pPr>
            <a:r>
              <a:rPr lang="fa-IR" sz="3600" b="1" dirty="0">
                <a:latin typeface="Times New Roman" panose="02020603050405020304" pitchFamily="18" charset="0"/>
                <a:cs typeface="B Nazanin" panose="00000400000000000000" pitchFamily="2" charset="-78"/>
              </a:rPr>
              <a:t>فاز یک- آشنایی فنی و تدوین پایه صدور گواهینامه نوع </a:t>
            </a:r>
            <a:endParaRPr lang="en-US" sz="2800" b="1" dirty="0">
              <a:latin typeface="Times New Roman" panose="02020603050405020304" pitchFamily="18" charset="0"/>
              <a:cs typeface="B Nazanin" panose="00000400000000000000" pitchFamily="2" charset="-78"/>
            </a:endParaRPr>
          </a:p>
          <a:p>
            <a:pPr algn="justLow" rtl="1">
              <a:lnSpc>
                <a:spcPct val="120000"/>
              </a:lnSpc>
              <a:spcBef>
                <a:spcPts val="600"/>
              </a:spcBef>
            </a:pPr>
            <a:r>
              <a:rPr lang="ar-SA" sz="3200" dirty="0">
                <a:latin typeface="Times New Roman" panose="02020603050405020304" pitchFamily="18" charset="0"/>
                <a:ea typeface="Times New Roman" panose="02020603050405020304" pitchFamily="18" charset="0"/>
                <a:cs typeface="B Nazanin" panose="00000400000000000000" pitchFamily="2" charset="-78"/>
              </a:rPr>
              <a:t>هدف این فاز فراهم کردن اطلاعات فنی درباره پروژه برای تیم متخصصین است تا قادر به تعریف و توافق بر روی پایه اولیه صدور گواهینامه نوع ایاسا شوند.</a:t>
            </a:r>
            <a:endParaRPr lang="en-US" sz="28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20000"/>
              </a:lnSpc>
              <a:spcBef>
                <a:spcPts val="600"/>
              </a:spcBef>
            </a:pPr>
            <a:r>
              <a:rPr lang="ar-SA" sz="3200" dirty="0">
                <a:latin typeface="Times New Roman" panose="02020603050405020304" pitchFamily="18" charset="0"/>
                <a:ea typeface="Times New Roman" panose="02020603050405020304" pitchFamily="18" charset="0"/>
                <a:cs typeface="B Nazanin" panose="00000400000000000000" pitchFamily="2" charset="-78"/>
              </a:rPr>
              <a:t>پایه گواهینامه نوع به صورت عمومی به وسیله </a:t>
            </a:r>
            <a:r>
              <a:rPr lang="ar-SA" sz="3200" dirty="0" smtClean="0">
                <a:latin typeface="Times New Roman" panose="02020603050405020304" pitchFamily="18" charset="0"/>
                <a:ea typeface="Times New Roman" panose="02020603050405020304" pitchFamily="18" charset="0"/>
                <a:cs typeface="B Nazanin" panose="00000400000000000000" pitchFamily="2" charset="-78"/>
              </a:rPr>
              <a:t>سی </a:t>
            </a:r>
            <a:r>
              <a:rPr lang="ar-SA" sz="3200" dirty="0">
                <a:latin typeface="Times New Roman" panose="02020603050405020304" pitchFamily="18" charset="0"/>
                <a:ea typeface="Times New Roman" panose="02020603050405020304" pitchFamily="18" charset="0"/>
                <a:cs typeface="B Nazanin" panose="00000400000000000000" pitchFamily="2" charset="-78"/>
              </a:rPr>
              <a:t>اس اعمال پذیر که در تاریخ درخواست معتبر است همراه با شرایط ویژه که ضروری به نظر می‌رسد، داده می‌شود. این شرایط ویژه به صورت ضروری نیاز نیست که در بدو فرایند صدور گواهینامه صادر شود به این دلیل که آن‌ها می‌توانند نتیجه دانش طراحی بهتر در حین فرایند صدور گواهینامه باشد. </a:t>
            </a:r>
            <a:endParaRPr lang="en-US" sz="2800" dirty="0">
              <a:effectLst/>
              <a:latin typeface="Times New Roman" panose="02020603050405020304" pitchFamily="18"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1921338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6822" y="195430"/>
            <a:ext cx="11294772" cy="6691062"/>
          </a:xfrm>
          <a:prstGeom prst="rect">
            <a:avLst/>
          </a:prstGeom>
        </p:spPr>
        <p:txBody>
          <a:bodyPr wrap="square">
            <a:spAutoFit/>
          </a:bodyPr>
          <a:lstStyle/>
          <a:p>
            <a:pPr marR="0" lvl="2" algn="justLow" rtl="1">
              <a:lnSpc>
                <a:spcPct val="120000"/>
              </a:lnSpc>
              <a:spcBef>
                <a:spcPts val="2000"/>
              </a:spcBef>
              <a:spcAft>
                <a:spcPts val="0"/>
              </a:spcAft>
              <a:tabLst>
                <a:tab pos="457200" algn="l"/>
              </a:tabLst>
            </a:pPr>
            <a:r>
              <a:rPr lang="fa-IR" sz="2800" b="1" dirty="0">
                <a:latin typeface="Times New Roman" panose="02020603050405020304" pitchFamily="18" charset="0"/>
                <a:cs typeface="B Nazanin" panose="00000400000000000000" pitchFamily="2" charset="-78"/>
              </a:rPr>
              <a:t>فاز دو </a:t>
            </a:r>
            <a:r>
              <a:rPr lang="fa-IR" sz="2800" b="1" dirty="0">
                <a:latin typeface="Times New Roman" panose="02020603050405020304" pitchFamily="18" charset="0"/>
                <a:cs typeface="Times New Roman" panose="02020603050405020304" pitchFamily="18" charset="0"/>
              </a:rPr>
              <a:t>–</a:t>
            </a:r>
            <a:r>
              <a:rPr lang="fa-IR" sz="2800" b="1" dirty="0">
                <a:latin typeface="Times New Roman" panose="02020603050405020304" pitchFamily="18" charset="0"/>
                <a:cs typeface="B Nazanin" panose="00000400000000000000" pitchFamily="2" charset="-78"/>
              </a:rPr>
              <a:t> توافقنامه برنامه صدور گواهینامه </a:t>
            </a:r>
            <a:endParaRPr lang="en-US" sz="2000" b="1" dirty="0">
              <a:latin typeface="Times New Roman" panose="02020603050405020304" pitchFamily="18" charset="0"/>
              <a:cs typeface="B Nazanin" panose="00000400000000000000" pitchFamily="2" charset="-78"/>
            </a:endParaRPr>
          </a:p>
          <a:p>
            <a:pPr algn="justLow" rtl="1">
              <a:lnSpc>
                <a:spcPct val="120000"/>
              </a:lnSpc>
              <a:spcBef>
                <a:spcPts val="600"/>
              </a:spcBef>
            </a:pPr>
            <a:r>
              <a:rPr lang="ar-SA" sz="2400" dirty="0">
                <a:latin typeface="Times New Roman" panose="02020603050405020304" pitchFamily="18" charset="0"/>
                <a:ea typeface="Times New Roman" panose="02020603050405020304" pitchFamily="18" charset="0"/>
                <a:cs typeface="B Nazanin" panose="00000400000000000000" pitchFamily="2" charset="-78"/>
              </a:rPr>
              <a:t>هدف این فاز تعریف و توافق بر روی روش </a:t>
            </a:r>
            <a:r>
              <a:rPr lang="fa-IR" sz="2400" dirty="0">
                <a:latin typeface="Times New Roman" panose="02020603050405020304" pitchFamily="18" charset="0"/>
                <a:ea typeface="Times New Roman" panose="02020603050405020304" pitchFamily="18" charset="0"/>
                <a:cs typeface="B Nazanin" panose="00000400000000000000" pitchFamily="2" charset="-78"/>
              </a:rPr>
              <a:t>اجابت </a:t>
            </a:r>
            <a:r>
              <a:rPr lang="ar-SA" sz="2400" dirty="0">
                <a:latin typeface="Times New Roman" panose="02020603050405020304" pitchFamily="18" charset="0"/>
                <a:ea typeface="Times New Roman" panose="02020603050405020304" pitchFamily="18" charset="0"/>
                <a:cs typeface="B Nazanin" panose="00000400000000000000" pitchFamily="2" charset="-78"/>
              </a:rPr>
              <a:t>پیشنهادی با توجه به هر یک از پاراگراف ‌های پایه صدور گواهینامه و شناسایی تیم درگیر آن است. </a:t>
            </a:r>
            <a:r>
              <a:rPr lang="ar-SA" sz="2400" b="1" i="1" dirty="0">
                <a:latin typeface="Times New Roman" panose="02020603050405020304" pitchFamily="18" charset="0"/>
                <a:ea typeface="Times New Roman" panose="02020603050405020304" pitchFamily="18" charset="0"/>
                <a:cs typeface="B Nazanin" panose="00000400000000000000" pitchFamily="2" charset="-78"/>
              </a:rPr>
              <a:t> </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20000"/>
              </a:lnSpc>
              <a:spcBef>
                <a:spcPts val="600"/>
              </a:spcBef>
            </a:pPr>
            <a:r>
              <a:rPr lang="ar-SA" sz="2400" dirty="0">
                <a:latin typeface="Times New Roman" panose="02020603050405020304" pitchFamily="18" charset="0"/>
                <a:ea typeface="Times New Roman" panose="02020603050405020304" pitchFamily="18" charset="0"/>
                <a:cs typeface="B Nazanin" panose="00000400000000000000" pitchFamily="2" charset="-78"/>
              </a:rPr>
              <a:t>زمانیکه تیم درگیر صدور گواهینامه تعریف شد، استفاده تمام از امتیازات متقاضی تاییدیه سازمان طراحی (دی او ای) باید انجام شود. به ویژه برای توافق روی مستندات اجابت که بدون راستی آزمایی اضافی مورد پذیرش واقع می‌شود. </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20000"/>
              </a:lnSpc>
              <a:spcBef>
                <a:spcPts val="600"/>
              </a:spcBef>
            </a:pPr>
            <a:r>
              <a:rPr lang="fa-IR" sz="2400" dirty="0">
                <a:latin typeface="Times New Roman" panose="02020603050405020304" pitchFamily="18" charset="0"/>
                <a:ea typeface="Times New Roman" panose="02020603050405020304" pitchFamily="18" charset="0"/>
                <a:cs typeface="B Nazanin" panose="00000400000000000000" pitchFamily="2" charset="-78"/>
              </a:rPr>
              <a:t>برای ورود کمی بیشتر به این موضوع برخی از موضوعات فنی مرتبط با این فاز تعریف میشود. </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marL="342900" marR="0" lvl="0" indent="-342900" algn="justLow" rtl="1">
              <a:lnSpc>
                <a:spcPct val="120000"/>
              </a:lnSpc>
              <a:spcBef>
                <a:spcPts val="600"/>
              </a:spcBef>
              <a:spcAft>
                <a:spcPts val="0"/>
              </a:spcAft>
              <a:buFont typeface="+mj-lt"/>
              <a:buAutoNum type="arabicPeriod"/>
            </a:pPr>
            <a:r>
              <a:rPr lang="fa-IR" sz="2400" dirty="0">
                <a:latin typeface="Times New Roman" panose="02020603050405020304" pitchFamily="18" charset="0"/>
                <a:ea typeface="Times New Roman" panose="02020603050405020304" pitchFamily="18" charset="0"/>
                <a:cs typeface="B Nazanin" panose="00000400000000000000" pitchFamily="2" charset="-78"/>
              </a:rPr>
              <a:t>شرایط مرجع (تی او آر). یک لیست از تمامی پاراگراف‌ها و زیر لایه ‌های مرتبط با پایه صدور گواهینامه همراه با شناسایی متخصصین </a:t>
            </a:r>
            <a:r>
              <a:rPr lang="fa-IR" sz="2400" dirty="0" smtClean="0">
                <a:latin typeface="Times New Roman" panose="02020603050405020304" pitchFamily="18" charset="0"/>
                <a:ea typeface="Times New Roman" panose="02020603050405020304" pitchFamily="18" charset="0"/>
                <a:cs typeface="B Nazanin" panose="00000400000000000000" pitchFamily="2" charset="-78"/>
              </a:rPr>
              <a:t>مس</a:t>
            </a:r>
            <a:r>
              <a:rPr lang="fa-IR" sz="2400" dirty="0">
                <a:latin typeface="Times New Roman" panose="02020603050405020304" pitchFamily="18" charset="0"/>
                <a:ea typeface="Times New Roman" panose="02020603050405020304" pitchFamily="18" charset="0"/>
                <a:cs typeface="B Nazanin" panose="00000400000000000000" pitchFamily="2" charset="-78"/>
              </a:rPr>
              <a:t>ئ</a:t>
            </a:r>
            <a:r>
              <a:rPr lang="fa-IR" sz="2400" dirty="0" smtClean="0">
                <a:latin typeface="Times New Roman" panose="02020603050405020304" pitchFamily="18" charset="0"/>
                <a:ea typeface="Times New Roman" panose="02020603050405020304" pitchFamily="18" charset="0"/>
                <a:cs typeface="B Nazanin" panose="00000400000000000000" pitchFamily="2" charset="-78"/>
              </a:rPr>
              <a:t>ول </a:t>
            </a:r>
            <a:r>
              <a:rPr lang="fa-IR" sz="2400" dirty="0">
                <a:latin typeface="Times New Roman" panose="02020603050405020304" pitchFamily="18" charset="0"/>
                <a:ea typeface="Times New Roman" panose="02020603050405020304" pitchFamily="18" charset="0"/>
                <a:cs typeface="B Nazanin" panose="00000400000000000000" pitchFamily="2" charset="-78"/>
              </a:rPr>
              <a:t>برای اجابت الزامات مشابه معمولا به وسیله پی سی ام سازمان مجاز تولید می‌شود. در آن می‌تواند متخصصین متفاوت که </a:t>
            </a:r>
            <a:r>
              <a:rPr lang="fa-IR" sz="2400" dirty="0" smtClean="0">
                <a:latin typeface="Times New Roman" panose="02020603050405020304" pitchFamily="18" charset="0"/>
                <a:ea typeface="Times New Roman" panose="02020603050405020304" pitchFamily="18" charset="0"/>
                <a:cs typeface="B Nazanin" panose="00000400000000000000" pitchFamily="2" charset="-78"/>
              </a:rPr>
              <a:t>مسئول </a:t>
            </a:r>
            <a:r>
              <a:rPr lang="fa-IR" sz="2400" dirty="0">
                <a:latin typeface="Times New Roman" panose="02020603050405020304" pitchFamily="18" charset="0"/>
                <a:ea typeface="Times New Roman" panose="02020603050405020304" pitchFamily="18" charset="0"/>
                <a:cs typeface="B Nazanin" panose="00000400000000000000" pitchFamily="2" charset="-78"/>
              </a:rPr>
              <a:t>اجابت الزامات مشابه هستند وجود داشته باشد. (یک متخصص بر روی سیستم‌ها، یکی بر روی سازه و یکی بر روی کتابچه پرواز). هر یک باید بخش مربوط به خود را انجام دهند و هماهنگی میان آن‌ها فراهم می‌شود تا از اجابت کل پاراگراف اطمینان حاصل گردد. </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a:lnSpc>
                <a:spcPct val="120000"/>
              </a:lnSpc>
              <a:spcBef>
                <a:spcPts val="600"/>
              </a:spcBef>
            </a:pPr>
            <a:r>
              <a:rPr lang="en-US" sz="1400" dirty="0">
                <a:latin typeface="Times New Roman" panose="02020603050405020304" pitchFamily="18" charset="0"/>
                <a:ea typeface="Times New Roman" panose="02020603050405020304" pitchFamily="18" charset="0"/>
                <a:cs typeface="Traditional Arabic" panose="02020603050405020304" pitchFamily="18" charset="-78"/>
              </a:rPr>
              <a:t>Certification </a:t>
            </a:r>
            <a:r>
              <a:rPr lang="en-US" sz="1400" dirty="0" err="1">
                <a:latin typeface="Times New Roman" panose="02020603050405020304" pitchFamily="18" charset="0"/>
                <a:ea typeface="Times New Roman" panose="02020603050405020304" pitchFamily="18" charset="0"/>
                <a:cs typeface="Traditional Arabic" panose="02020603050405020304" pitchFamily="18" charset="-78"/>
              </a:rPr>
              <a:t>programm</a:t>
            </a:r>
            <a:endParaRPr lang="en-US" sz="1400" dirty="0">
              <a:latin typeface="Times New Roman" panose="02020603050405020304" pitchFamily="18" charset="0"/>
              <a:ea typeface="Times New Roman" panose="02020603050405020304" pitchFamily="18" charset="0"/>
              <a:cs typeface="Traditional Arabic" panose="02020603050405020304" pitchFamily="18" charset="-78"/>
            </a:endParaRPr>
          </a:p>
          <a:p>
            <a:pPr>
              <a:lnSpc>
                <a:spcPct val="120000"/>
              </a:lnSpc>
              <a:spcBef>
                <a:spcPts val="600"/>
              </a:spcBef>
            </a:pPr>
            <a:r>
              <a:rPr lang="en-US" sz="1400" dirty="0">
                <a:latin typeface="Times New Roman" panose="02020603050405020304" pitchFamily="18" charset="0"/>
                <a:ea typeface="Times New Roman" panose="02020603050405020304" pitchFamily="18" charset="0"/>
                <a:cs typeface="Traditional Arabic" panose="02020603050405020304" pitchFamily="18" charset="-78"/>
              </a:rPr>
              <a:t>means of compliance</a:t>
            </a:r>
          </a:p>
          <a:p>
            <a:pPr>
              <a:lnSpc>
                <a:spcPct val="120000"/>
              </a:lnSpc>
              <a:spcBef>
                <a:spcPts val="600"/>
              </a:spcBef>
            </a:pPr>
            <a:r>
              <a:rPr lang="en-US" sz="1400" dirty="0">
                <a:latin typeface="Times New Roman" panose="02020603050405020304" pitchFamily="18" charset="0"/>
                <a:ea typeface="Times New Roman" panose="02020603050405020304" pitchFamily="18" charset="0"/>
                <a:cs typeface="Traditional Arabic" panose="02020603050405020304" pitchFamily="18" charset="-78"/>
              </a:rPr>
              <a:t>Terms of reference (</a:t>
            </a:r>
            <a:r>
              <a:rPr lang="en-US" sz="1400" dirty="0" err="1">
                <a:latin typeface="Times New Roman" panose="02020603050405020304" pitchFamily="18" charset="0"/>
                <a:ea typeface="Times New Roman" panose="02020603050405020304" pitchFamily="18" charset="0"/>
                <a:cs typeface="Traditional Arabic" panose="02020603050405020304" pitchFamily="18" charset="-78"/>
              </a:rPr>
              <a:t>ToRs</a:t>
            </a:r>
            <a:r>
              <a:rPr lang="en-US" sz="1400" dirty="0">
                <a:latin typeface="Times New Roman" panose="02020603050405020304" pitchFamily="18" charset="0"/>
                <a:ea typeface="Times New Roman" panose="02020603050405020304" pitchFamily="18" charset="0"/>
                <a:cs typeface="Traditional Arabic" panose="02020603050405020304" pitchFamily="18" charset="-78"/>
              </a:rPr>
              <a:t>).</a:t>
            </a:r>
          </a:p>
          <a:p>
            <a:pPr>
              <a:lnSpc>
                <a:spcPct val="120000"/>
              </a:lnSpc>
              <a:spcBef>
                <a:spcPts val="600"/>
              </a:spcBef>
            </a:pPr>
            <a:r>
              <a:rPr lang="en-US" sz="1400" dirty="0"/>
              <a:t>project certification manager</a:t>
            </a:r>
            <a:endParaRPr lang="en-US" sz="14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14995278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1673" y="585616"/>
            <a:ext cx="9672034" cy="3939540"/>
          </a:xfrm>
          <a:prstGeom prst="rect">
            <a:avLst/>
          </a:prstGeom>
        </p:spPr>
        <p:txBody>
          <a:bodyPr wrap="square">
            <a:spAutoFit/>
          </a:bodyPr>
          <a:lstStyle/>
          <a:p>
            <a:pPr marL="342900" marR="0" lvl="0" indent="-342900" algn="justLow" rtl="1">
              <a:lnSpc>
                <a:spcPct val="120000"/>
              </a:lnSpc>
              <a:spcBef>
                <a:spcPts val="600"/>
              </a:spcBef>
              <a:spcAft>
                <a:spcPts val="0"/>
              </a:spcAft>
              <a:buFont typeface="+mj-lt"/>
              <a:buAutoNum type="arabicPeriod"/>
            </a:pPr>
            <a:r>
              <a:rPr lang="fa-IR" sz="3200" dirty="0">
                <a:latin typeface="Times New Roman" panose="02020603050405020304" pitchFamily="18" charset="0"/>
                <a:ea typeface="Times New Roman" panose="02020603050405020304" pitchFamily="18" charset="0"/>
                <a:cs typeface="B Nazanin" panose="00000400000000000000" pitchFamily="2" charset="-78"/>
              </a:rPr>
              <a:t>تعریف روش اجابت ( ام او سی). روش‌های اجابت از روی روش ‌های مورد استفاده برای اثبات اجابت الزامات گروه بندی شده است. یک الزام می‌تواند به عنوان مثال با یک تست پروازی، تست استاتیک و یا یک گزارش مثبت (مدلل) اجابت شود. این ام او سی ‌ها در روش‌های اجرایی جی ای ای تعریف شده و برخی از مثال‌های آن به شرح زیر است. </a:t>
            </a:r>
            <a:endParaRPr lang="en-US" sz="3200" dirty="0">
              <a:latin typeface="Times New Roman" panose="02020603050405020304" pitchFamily="18" charset="0"/>
              <a:ea typeface="Times New Roman" panose="02020603050405020304" pitchFamily="18" charset="0"/>
              <a:cs typeface="B Nazanin" panose="00000400000000000000" pitchFamily="2" charset="-78"/>
            </a:endParaRPr>
          </a:p>
          <a:p>
            <a:pPr>
              <a:lnSpc>
                <a:spcPct val="120000"/>
              </a:lnSpc>
              <a:spcBef>
                <a:spcPts val="600"/>
              </a:spcBef>
            </a:pPr>
            <a:r>
              <a:rPr lang="en-US" sz="2000" dirty="0" smtClean="0">
                <a:latin typeface="Times New Roman" panose="02020603050405020304" pitchFamily="18" charset="0"/>
                <a:ea typeface="Times New Roman" panose="02020603050405020304" pitchFamily="18" charset="0"/>
                <a:cs typeface="Traditional Arabic" panose="02020603050405020304" pitchFamily="18" charset="-78"/>
              </a:rPr>
              <a:t>(</a:t>
            </a:r>
            <a:r>
              <a:rPr lang="en-US" sz="2000" dirty="0" err="1">
                <a:latin typeface="Times New Roman" panose="02020603050405020304" pitchFamily="18" charset="0"/>
                <a:ea typeface="Times New Roman" panose="02020603050405020304" pitchFamily="18" charset="0"/>
                <a:cs typeface="Traditional Arabic" panose="02020603050405020304" pitchFamily="18" charset="-78"/>
              </a:rPr>
              <a:t>MoC</a:t>
            </a:r>
            <a:r>
              <a:rPr lang="en-US" sz="2000" dirty="0" smtClean="0">
                <a:latin typeface="Times New Roman" panose="02020603050405020304" pitchFamily="18" charset="0"/>
                <a:ea typeface="Times New Roman" panose="02020603050405020304" pitchFamily="18" charset="0"/>
                <a:cs typeface="Traditional Arabic" panose="02020603050405020304" pitchFamily="18" charset="-78"/>
              </a:rPr>
              <a:t>)</a:t>
            </a:r>
            <a:r>
              <a:rPr lang="fa-IR" sz="2000" dirty="0" smtClean="0">
                <a:latin typeface="Times New Roman" panose="02020603050405020304" pitchFamily="18" charset="0"/>
                <a:ea typeface="Times New Roman" panose="02020603050405020304" pitchFamily="18" charset="0"/>
                <a:cs typeface="Traditional Arabic" panose="02020603050405020304" pitchFamily="18" charset="-78"/>
              </a:rPr>
              <a:t> </a:t>
            </a:r>
            <a:r>
              <a:rPr lang="en-US" sz="2000" dirty="0">
                <a:latin typeface="Times New Roman" panose="02020603050405020304" pitchFamily="18" charset="0"/>
                <a:ea typeface="Times New Roman" panose="02020603050405020304" pitchFamily="18" charset="0"/>
                <a:cs typeface="Traditional Arabic" panose="02020603050405020304" pitchFamily="18" charset="-78"/>
              </a:rPr>
              <a:t>means of compliance</a:t>
            </a:r>
          </a:p>
          <a:p>
            <a:pPr>
              <a:lnSpc>
                <a:spcPct val="120000"/>
              </a:lnSpc>
              <a:spcBef>
                <a:spcPts val="600"/>
              </a:spcBef>
            </a:pPr>
            <a:endParaRPr lang="en-US" sz="20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34821061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جدول روشهای اجابت</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73484801"/>
              </p:ext>
            </p:extLst>
          </p:nvPr>
        </p:nvGraphicFramePr>
        <p:xfrm>
          <a:off x="945605" y="1780255"/>
          <a:ext cx="10300791" cy="4436849"/>
        </p:xfrm>
        <a:graphic>
          <a:graphicData uri="http://schemas.openxmlformats.org/drawingml/2006/table">
            <a:tbl>
              <a:tblPr rtl="1" firstRow="1" firstCol="1" bandRow="1"/>
              <a:tblGrid>
                <a:gridCol w="3294193"/>
                <a:gridCol w="4567371"/>
                <a:gridCol w="2439227"/>
              </a:tblGrid>
              <a:tr h="250802">
                <a:tc>
                  <a:txBody>
                    <a:bodyPr/>
                    <a:lstStyle/>
                    <a:p>
                      <a:pPr marL="0" marR="0" algn="justLow" rtl="1">
                        <a:lnSpc>
                          <a:spcPct val="120000"/>
                        </a:lnSpc>
                        <a:spcBef>
                          <a:spcPts val="600"/>
                        </a:spcBef>
                        <a:spcAft>
                          <a:spcPts val="0"/>
                        </a:spcAft>
                      </a:pPr>
                      <a:r>
                        <a:rPr lang="fa-IR" sz="1400" dirty="0">
                          <a:effectLst/>
                          <a:latin typeface="Times New Roman" panose="02020603050405020304" pitchFamily="18" charset="0"/>
                          <a:ea typeface="SimSun" panose="02010600030101010101" pitchFamily="2" charset="-122"/>
                          <a:cs typeface="B Nazanin" panose="00000400000000000000" pitchFamily="2" charset="-78"/>
                        </a:rPr>
                        <a:t>نوع اجابت</a:t>
                      </a:r>
                      <a:endParaRPr lang="en-US" sz="1300" dirty="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روش اجابت </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اسناد مرتبط با اجابت</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5279">
                <a:tc rowSpan="4">
                  <a:txBody>
                    <a:bodyPr/>
                    <a:lstStyle/>
                    <a:p>
                      <a:pPr marL="0" marR="0" algn="ctr"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ارزشیابی مهندسی</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 </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ام سی 0-صفر: </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p>
                      <a:pPr marL="342900" marR="0" lvl="0" indent="-342900" algn="r" rtl="1">
                        <a:lnSpc>
                          <a:spcPct val="107000"/>
                        </a:lnSpc>
                        <a:spcBef>
                          <a:spcPts val="0"/>
                        </a:spcBef>
                        <a:spcAft>
                          <a:spcPts val="0"/>
                        </a:spcAft>
                        <a:buFont typeface="Symbol" panose="05050102010706020507" pitchFamily="18" charset="2"/>
                        <a:buChar char=""/>
                      </a:pPr>
                      <a:r>
                        <a:rPr lang="fa-IR" sz="1400">
                          <a:effectLst/>
                          <a:latin typeface="Calibri" panose="020F0502020204030204" pitchFamily="34" charset="0"/>
                          <a:ea typeface="SimSun" panose="02010600030101010101" pitchFamily="2" charset="-122"/>
                          <a:cs typeface="B Nazanin" panose="00000400000000000000" pitchFamily="2" charset="-78"/>
                        </a:rPr>
                        <a:t>بیانیه اجابت</a:t>
                      </a:r>
                      <a:endParaRPr lang="en-US" sz="1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fa-IR" sz="1400">
                          <a:effectLst/>
                          <a:latin typeface="Calibri" panose="020F0502020204030204" pitchFamily="34" charset="0"/>
                          <a:ea typeface="SimSun" panose="02010600030101010101" pitchFamily="2" charset="-122"/>
                          <a:cs typeface="B Nazanin" panose="00000400000000000000" pitchFamily="2" charset="-78"/>
                        </a:rPr>
                        <a:t>ارجاع به سند طراحی نوع </a:t>
                      </a:r>
                      <a:endParaRPr lang="en-US" sz="1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fa-IR" sz="1400">
                          <a:effectLst/>
                          <a:latin typeface="Calibri" panose="020F0502020204030204" pitchFamily="34" charset="0"/>
                          <a:ea typeface="SimSun" panose="02010600030101010101" pitchFamily="2" charset="-122"/>
                          <a:cs typeface="B Nazanin" panose="00000400000000000000" pitchFamily="2" charset="-78"/>
                        </a:rPr>
                        <a:t>انتخاب روش‌ها، عوامل، .....</a:t>
                      </a:r>
                      <a:endParaRPr lang="en-US" sz="1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fa-IR" sz="1400">
                          <a:effectLst/>
                          <a:latin typeface="Calibri" panose="020F0502020204030204" pitchFamily="34" charset="0"/>
                          <a:ea typeface="SimSun" panose="02010600030101010101" pitchFamily="2" charset="-122"/>
                          <a:cs typeface="B Nazanin" panose="00000400000000000000" pitchFamily="2" charset="-78"/>
                        </a:rPr>
                        <a:t>تعاریف</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gn="r" rtl="1">
                        <a:lnSpc>
                          <a:spcPct val="107000"/>
                        </a:lnSpc>
                        <a:spcBef>
                          <a:spcPts val="0"/>
                        </a:spcBef>
                        <a:spcAft>
                          <a:spcPts val="0"/>
                        </a:spcAft>
                        <a:buFont typeface="Symbol" panose="05050102010706020507" pitchFamily="18" charset="2"/>
                        <a:buChar char=""/>
                      </a:pPr>
                      <a:r>
                        <a:rPr lang="fa-IR" sz="1400">
                          <a:effectLst/>
                          <a:latin typeface="Calibri" panose="020F0502020204030204" pitchFamily="34" charset="0"/>
                          <a:ea typeface="SimSun" panose="02010600030101010101" pitchFamily="2" charset="-122"/>
                          <a:cs typeface="B Nazanin" panose="00000400000000000000" pitchFamily="2" charset="-78"/>
                        </a:rPr>
                        <a:t>سند طراحی نوع</a:t>
                      </a:r>
                      <a:endParaRPr lang="en-US" sz="1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Symbol" panose="05050102010706020507" pitchFamily="18" charset="2"/>
                        <a:buChar char=""/>
                      </a:pPr>
                      <a:r>
                        <a:rPr lang="fa-IR" sz="1400">
                          <a:effectLst/>
                          <a:latin typeface="Calibri" panose="020F0502020204030204" pitchFamily="34" charset="0"/>
                          <a:ea typeface="SimSun" panose="02010600030101010101" pitchFamily="2" charset="-122"/>
                          <a:cs typeface="B Nazanin" panose="00000400000000000000" pitchFamily="2" charset="-78"/>
                        </a:rPr>
                        <a:t>بیانیه های ثبت شده</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238">
                <a:tc vMerge="1">
                  <a:txBody>
                    <a:bodyPr/>
                    <a:lstStyle/>
                    <a:p>
                      <a:endParaRPr lang="en-US"/>
                    </a:p>
                  </a:txBody>
                  <a:tcPr/>
                </a:tc>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ام سی 1- یک: </a:t>
                      </a:r>
                      <a:r>
                        <a:rPr lang="ar-SA" sz="1400">
                          <a:effectLst/>
                          <a:latin typeface="Times New Roman" panose="02020603050405020304" pitchFamily="18" charset="0"/>
                          <a:ea typeface="SimSun" panose="02010600030101010101" pitchFamily="2" charset="-122"/>
                          <a:cs typeface="B Nazanin" panose="00000400000000000000" pitchFamily="2" charset="-78"/>
                        </a:rPr>
                        <a:t>بازنگری طراحی </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gn="r" rtl="1">
                        <a:lnSpc>
                          <a:spcPct val="107000"/>
                        </a:lnSpc>
                        <a:spcBef>
                          <a:spcPts val="0"/>
                        </a:spcBef>
                        <a:spcAft>
                          <a:spcPts val="0"/>
                        </a:spcAft>
                        <a:buFont typeface="Symbol" panose="05050102010706020507" pitchFamily="18" charset="2"/>
                        <a:buChar char=""/>
                      </a:pPr>
                      <a:r>
                        <a:rPr lang="fa-IR" sz="1400">
                          <a:effectLst/>
                          <a:latin typeface="Calibri" panose="020F0502020204030204" pitchFamily="34" charset="0"/>
                          <a:ea typeface="SimSun" panose="02010600030101010101" pitchFamily="2" charset="-122"/>
                          <a:cs typeface="B Nazanin" panose="00000400000000000000" pitchFamily="2" charset="-78"/>
                        </a:rPr>
                        <a:t>توضیحات </a:t>
                      </a:r>
                      <a:endParaRPr lang="en-US" sz="1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Symbol" panose="05050102010706020507" pitchFamily="18" charset="2"/>
                        <a:buChar char=""/>
                      </a:pPr>
                      <a:r>
                        <a:rPr lang="fa-IR" sz="1400">
                          <a:effectLst/>
                          <a:latin typeface="Calibri" panose="020F0502020204030204" pitchFamily="34" charset="0"/>
                          <a:ea typeface="SimSun" panose="02010600030101010101" pitchFamily="2" charset="-122"/>
                          <a:cs typeface="B Nazanin" panose="00000400000000000000" pitchFamily="2" charset="-78"/>
                        </a:rPr>
                        <a:t>نقشه ها</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802">
                <a:tc vMerge="1">
                  <a:txBody>
                    <a:bodyPr/>
                    <a:lstStyle/>
                    <a:p>
                      <a:endParaRPr lang="en-US"/>
                    </a:p>
                  </a:txBody>
                  <a:tcPr/>
                </a:tc>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ام سی 2- دو: </a:t>
                      </a:r>
                      <a:r>
                        <a:rPr lang="ar-SA" sz="1400">
                          <a:effectLst/>
                          <a:latin typeface="Times New Roman" panose="02020603050405020304" pitchFamily="18" charset="0"/>
                          <a:ea typeface="SimSun" panose="02010600030101010101" pitchFamily="2" charset="-122"/>
                          <a:cs typeface="B Nazanin" panose="00000400000000000000" pitchFamily="2" charset="-78"/>
                        </a:rPr>
                        <a:t>محاسبات/تجزیه و تحلیل</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گزارشات قابل توجه</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802">
                <a:tc vMerge="1">
                  <a:txBody>
                    <a:bodyPr/>
                    <a:lstStyle/>
                    <a:p>
                      <a:endParaRPr lang="en-US"/>
                    </a:p>
                  </a:txBody>
                  <a:tcPr/>
                </a:tc>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ام 3-سه: ارزیابی ایمنی</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تجزیه و تحلیل ایمنی</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802">
                <a:tc rowSpan="4">
                  <a:txBody>
                    <a:bodyPr/>
                    <a:lstStyle/>
                    <a:p>
                      <a:pPr marL="0" marR="0" algn="ctr"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تست</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ام سی 4- چهار: تست های آزمایشگاهی</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342900" marR="0" lvl="0" indent="-342900" algn="r" rtl="1">
                        <a:lnSpc>
                          <a:spcPct val="107000"/>
                        </a:lnSpc>
                        <a:spcBef>
                          <a:spcPts val="0"/>
                        </a:spcBef>
                        <a:spcAft>
                          <a:spcPts val="0"/>
                        </a:spcAft>
                        <a:buFont typeface="Symbol" panose="05050102010706020507" pitchFamily="18" charset="2"/>
                        <a:buChar char=""/>
                      </a:pPr>
                      <a:r>
                        <a:rPr lang="fa-IR" sz="1400">
                          <a:effectLst/>
                          <a:latin typeface="Calibri" panose="020F0502020204030204" pitchFamily="34" charset="0"/>
                          <a:ea typeface="SimSun" panose="02010600030101010101" pitchFamily="2" charset="-122"/>
                          <a:cs typeface="B Nazanin" panose="00000400000000000000" pitchFamily="2" charset="-78"/>
                        </a:rPr>
                        <a:t>برنامه های تست</a:t>
                      </a:r>
                      <a:endParaRPr lang="en-US" sz="1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fa-IR" sz="1400">
                          <a:effectLst/>
                          <a:latin typeface="Calibri" panose="020F0502020204030204" pitchFamily="34" charset="0"/>
                          <a:ea typeface="SimSun" panose="02010600030101010101" pitchFamily="2" charset="-122"/>
                          <a:cs typeface="B Nazanin" panose="00000400000000000000" pitchFamily="2" charset="-78"/>
                        </a:rPr>
                        <a:t>گزارشات تست</a:t>
                      </a:r>
                      <a:endParaRPr lang="en-US" sz="1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Symbol" panose="05050102010706020507" pitchFamily="18" charset="2"/>
                        <a:buChar char=""/>
                      </a:pPr>
                      <a:r>
                        <a:rPr lang="fa-IR" sz="1400">
                          <a:effectLst/>
                          <a:latin typeface="Calibri" panose="020F0502020204030204" pitchFamily="34" charset="0"/>
                          <a:ea typeface="SimSun" panose="02010600030101010101" pitchFamily="2" charset="-122"/>
                          <a:cs typeface="B Nazanin" panose="00000400000000000000" pitchFamily="2" charset="-78"/>
                        </a:rPr>
                        <a:t>تفاسیر تست</a:t>
                      </a:r>
                      <a:r>
                        <a:rPr lang="fa-IR" sz="1400">
                          <a:effectLst/>
                          <a:latin typeface="Calibri" panose="020F0502020204030204" pitchFamily="34" charset="0"/>
                          <a:ea typeface="Calibri" panose="020F0502020204030204" pitchFamily="34" charset="0"/>
                          <a:cs typeface="B Nazanin" panose="00000400000000000000" pitchFamily="2" charset="-78"/>
                        </a:rPr>
                        <a:t> ها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802">
                <a:tc vMerge="1">
                  <a:txBody>
                    <a:bodyPr/>
                    <a:lstStyle/>
                    <a:p>
                      <a:endParaRPr lang="en-US"/>
                    </a:p>
                  </a:txBody>
                  <a:tcPr/>
                </a:tc>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ام سی 5- پنج: تست‌های زمینی بر روی محصول مرتبط</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r>
              <a:tr h="250802">
                <a:tc vMerge="1">
                  <a:txBody>
                    <a:bodyPr/>
                    <a:lstStyle/>
                    <a:p>
                      <a:endParaRPr lang="en-US"/>
                    </a:p>
                  </a:txBody>
                  <a:tcPr/>
                </a:tc>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ام سی 6-شش: تست‌های پروازی</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r>
              <a:tr h="250802">
                <a:tc vMerge="1">
                  <a:txBody>
                    <a:bodyPr/>
                    <a:lstStyle/>
                    <a:p>
                      <a:endParaRPr lang="en-US"/>
                    </a:p>
                  </a:txBody>
                  <a:tcPr/>
                </a:tc>
                <a:tc>
                  <a:txBody>
                    <a:bodyPr/>
                    <a:lstStyle/>
                    <a:p>
                      <a:pPr marL="0" marR="0" lvl="0" indent="0" algn="justLow" defTabSz="914400" rtl="1" eaLnBrk="1" fontAlgn="auto" latinLnBrk="0" hangingPunct="1">
                        <a:lnSpc>
                          <a:spcPct val="120000"/>
                        </a:lnSpc>
                        <a:spcBef>
                          <a:spcPts val="600"/>
                        </a:spcBef>
                        <a:spcAft>
                          <a:spcPts val="0"/>
                        </a:spcAft>
                        <a:buClrTx/>
                        <a:buSzTx/>
                        <a:buFontTx/>
                        <a:buNone/>
                        <a:tabLst/>
                        <a:defRPr/>
                      </a:pPr>
                      <a:r>
                        <a:rPr lang="fa-IR" sz="1400" dirty="0" smtClean="0">
                          <a:effectLst/>
                          <a:latin typeface="Times New Roman" panose="02020603050405020304" pitchFamily="18" charset="0"/>
                          <a:ea typeface="SimSun" panose="02010600030101010101" pitchFamily="2" charset="-122"/>
                          <a:cs typeface="B Nazanin" panose="00000400000000000000" pitchFamily="2" charset="-78"/>
                        </a:rPr>
                        <a:t>ام سی 7-هفت: بازرسی/ممیزی طراحی</a:t>
                      </a:r>
                      <a:endParaRPr lang="en-US" sz="1300" dirty="0" smtClean="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r>
              <a:tr h="250802">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بازرسی</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justLow" defTabSz="914400" rtl="1" eaLnBrk="1" fontAlgn="auto" latinLnBrk="0" hangingPunct="1">
                        <a:lnSpc>
                          <a:spcPct val="120000"/>
                        </a:lnSpc>
                        <a:spcBef>
                          <a:spcPts val="600"/>
                        </a:spcBef>
                        <a:spcAft>
                          <a:spcPts val="0"/>
                        </a:spcAft>
                        <a:buClrTx/>
                        <a:buSzTx/>
                        <a:buFontTx/>
                        <a:buNone/>
                        <a:tabLst/>
                        <a:defRPr/>
                      </a:pPr>
                      <a:r>
                        <a:rPr lang="fa-IR" sz="1200" dirty="0" smtClean="0">
                          <a:effectLst/>
                          <a:latin typeface="Times New Roman" panose="02020603050405020304" pitchFamily="18" charset="0"/>
                          <a:ea typeface="SimSun" panose="02010600030101010101" pitchFamily="2" charset="-122"/>
                          <a:cs typeface="B Nazanin" panose="00000400000000000000" pitchFamily="2" charset="-78"/>
                        </a:rPr>
                        <a:t>ام سی 8-هشت: شبیه سازی</a:t>
                      </a:r>
                      <a:r>
                        <a:rPr lang="fa-IR" sz="1200" dirty="0" smtClean="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1300" dirty="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گزارش بازرسی یا ممیزی</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2406">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صلاحیت تجهیزات</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1">
                        <a:lnSpc>
                          <a:spcPct val="120000"/>
                        </a:lnSpc>
                        <a:spcBef>
                          <a:spcPts val="600"/>
                        </a:spcBef>
                        <a:spcAft>
                          <a:spcPts val="0"/>
                        </a:spcAft>
                      </a:pPr>
                      <a:r>
                        <a:rPr lang="fa-IR" sz="1400">
                          <a:effectLst/>
                          <a:latin typeface="Times New Roman" panose="02020603050405020304" pitchFamily="18" charset="0"/>
                          <a:ea typeface="SimSun" panose="02010600030101010101" pitchFamily="2" charset="-122"/>
                          <a:cs typeface="B Nazanin" panose="00000400000000000000" pitchFamily="2" charset="-78"/>
                        </a:rPr>
                        <a:t>ام سی 9- نه: صلاحیت تجهیزات</a:t>
                      </a:r>
                      <a:endParaRPr lang="en-US" sz="130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1">
                        <a:lnSpc>
                          <a:spcPct val="120000"/>
                        </a:lnSpc>
                        <a:spcBef>
                          <a:spcPts val="600"/>
                        </a:spcBef>
                        <a:spcAft>
                          <a:spcPts val="0"/>
                        </a:spcAft>
                      </a:pPr>
                      <a:r>
                        <a:rPr lang="fa-IR" sz="1400" dirty="0">
                          <a:effectLst/>
                          <a:latin typeface="Times New Roman" panose="02020603050405020304" pitchFamily="18" charset="0"/>
                          <a:ea typeface="SimSun" panose="02010600030101010101" pitchFamily="2" charset="-122"/>
                          <a:cs typeface="B Nazanin" panose="00000400000000000000" pitchFamily="2" charset="-78"/>
                        </a:rPr>
                        <a:t>صلاحیت تجهیزات یک فرایند است که می‌تواند شامل تمامی روش‌های اجابت گفته شده بشود.</a:t>
                      </a:r>
                      <a:endParaRPr lang="en-US" sz="1300" dirty="0">
                        <a:effectLst/>
                        <a:latin typeface="Times New Roman" panose="02020603050405020304" pitchFamily="18" charset="0"/>
                        <a:ea typeface="Times New Roman" panose="02020603050405020304" pitchFamily="18" charset="0"/>
                        <a:cs typeface="B Nazanin" panose="00000400000000000000" pitchFamily="2" charset="-78"/>
                      </a:endParaRPr>
                    </a:p>
                  </a:txBody>
                  <a:tcPr marL="67179" marR="67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3504426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5612" y="396036"/>
            <a:ext cx="11050073" cy="5983176"/>
          </a:xfrm>
          <a:prstGeom prst="rect">
            <a:avLst/>
          </a:prstGeom>
        </p:spPr>
        <p:txBody>
          <a:bodyPr wrap="square">
            <a:spAutoFit/>
          </a:bodyPr>
          <a:lstStyle/>
          <a:p>
            <a:pPr algn="justLow" rtl="1">
              <a:lnSpc>
                <a:spcPct val="120000"/>
              </a:lnSpc>
              <a:spcBef>
                <a:spcPts val="600"/>
              </a:spcBef>
            </a:pPr>
            <a:r>
              <a:rPr lang="fa-IR" sz="2800" dirty="0">
                <a:latin typeface="Times New Roman" panose="02020603050405020304" pitchFamily="18" charset="0"/>
                <a:ea typeface="Times New Roman" panose="02020603050405020304" pitchFamily="18" charset="0"/>
                <a:cs typeface="B Nazanin" panose="00000400000000000000" pitchFamily="2" charset="-78"/>
              </a:rPr>
              <a:t>ام </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او سی 0: طراح اعلام می کند که طراحی انجام شده به همراه نقشه ها، محدودیتها و ... با یک </a:t>
            </a:r>
            <a:r>
              <a:rPr lang="en-US" sz="2800" dirty="0" smtClean="0">
                <a:latin typeface="Times New Roman" panose="02020603050405020304" pitchFamily="18" charset="0"/>
                <a:ea typeface="Times New Roman" panose="02020603050405020304" pitchFamily="18" charset="0"/>
                <a:cs typeface="B Nazanin" panose="00000400000000000000" pitchFamily="2" charset="-78"/>
              </a:rPr>
              <a:t>Type Design</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 انطباق دارد. طراح در شروع کار یک بیانیه</a:t>
            </a:r>
            <a:r>
              <a:rPr lang="en-US" sz="2800" dirty="0" smtClean="0">
                <a:latin typeface="Times New Roman" panose="02020603050405020304" pitchFamily="18" charset="0"/>
                <a:ea typeface="Times New Roman" panose="02020603050405020304" pitchFamily="18" charset="0"/>
                <a:cs typeface="B Nazanin" panose="00000400000000000000" pitchFamily="2" charset="-78"/>
              </a:rPr>
              <a:t> </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انطباق صادر می کند که این طراحی با یک </a:t>
            </a:r>
            <a:r>
              <a:rPr lang="en-US" sz="2800" dirty="0" smtClean="0">
                <a:latin typeface="Times New Roman" panose="02020603050405020304" pitchFamily="18" charset="0"/>
                <a:ea typeface="Times New Roman" panose="02020603050405020304" pitchFamily="18" charset="0"/>
                <a:cs typeface="B Nazanin" panose="00000400000000000000" pitchFamily="2" charset="-78"/>
              </a:rPr>
              <a:t>Type Design</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 انطباق دارد.</a:t>
            </a:r>
          </a:p>
          <a:p>
            <a:pPr algn="justLow" rtl="1">
              <a:lnSpc>
                <a:spcPct val="120000"/>
              </a:lnSpc>
              <a:spcBef>
                <a:spcPts val="600"/>
              </a:spcBef>
            </a:pPr>
            <a:endParaRPr lang="fa-IR" sz="28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20000"/>
              </a:lnSpc>
              <a:spcBef>
                <a:spcPts val="600"/>
              </a:spcBef>
            </a:pP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 ام او سی </a:t>
            </a:r>
            <a:r>
              <a:rPr lang="en-US" sz="2800" dirty="0" smtClean="0">
                <a:latin typeface="Times New Roman" panose="02020603050405020304" pitchFamily="18" charset="0"/>
                <a:ea typeface="Times New Roman" panose="02020603050405020304" pitchFamily="18" charset="0"/>
                <a:cs typeface="B Nazanin" panose="00000400000000000000" pitchFamily="2" charset="-78"/>
              </a:rPr>
              <a:t>1</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 </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اظهار نامه انطباق </a:t>
            </a:r>
            <a:r>
              <a:rPr lang="en-US" sz="2800" dirty="0" smtClean="0">
                <a:latin typeface="Times New Roman" panose="02020603050405020304" pitchFamily="18" charset="0"/>
                <a:ea typeface="Times New Roman" panose="02020603050405020304" pitchFamily="18" charset="0"/>
                <a:cs typeface="B Nazanin" panose="00000400000000000000" pitchFamily="2" charset="-78"/>
              </a:rPr>
              <a:t>(SOC)</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 </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طراح بیان می کند که در این طراحی اجزای وسیله پرنده به درستی انتخاب شده است و در محل مناسب نسب شده است. در این مرحله با توجه اعتبار طراح ممکن است بدون هرگونه مدرک اضافی مورد قبول واقع بشود.</a:t>
            </a:r>
            <a:r>
              <a:rPr lang="fa-IR" sz="2800" dirty="0">
                <a:latin typeface="Times New Roman" panose="02020603050405020304" pitchFamily="18" charset="0"/>
                <a:ea typeface="Times New Roman" panose="02020603050405020304" pitchFamily="18" charset="0"/>
                <a:cs typeface="B Nazanin" panose="00000400000000000000" pitchFamily="2" charset="-78"/>
              </a:rPr>
              <a:t> معمولا این بیانیه زمانی است که یک</a:t>
            </a:r>
            <a:r>
              <a:rPr lang="en-US" sz="2800" dirty="0">
                <a:latin typeface="Times New Roman" panose="02020603050405020304" pitchFamily="18" charset="0"/>
                <a:ea typeface="Times New Roman" panose="02020603050405020304" pitchFamily="18" charset="0"/>
                <a:cs typeface="B Nazanin" panose="00000400000000000000" pitchFamily="2" charset="-78"/>
              </a:rPr>
              <a:t> </a:t>
            </a:r>
            <a:r>
              <a:rPr lang="en-US" sz="2800" dirty="0" err="1">
                <a:latin typeface="Times New Roman" panose="02020603050405020304" pitchFamily="18" charset="0"/>
                <a:ea typeface="Times New Roman" panose="02020603050405020304" pitchFamily="18" charset="0"/>
                <a:cs typeface="B Nazanin" panose="00000400000000000000" pitchFamily="2" charset="-78"/>
              </a:rPr>
              <a:t>Prptotype</a:t>
            </a:r>
            <a:r>
              <a:rPr lang="fa-IR" sz="2800" dirty="0">
                <a:latin typeface="Times New Roman" panose="02020603050405020304" pitchFamily="18" charset="0"/>
                <a:ea typeface="Times New Roman" panose="02020603050405020304" pitchFamily="18" charset="0"/>
                <a:cs typeface="B Nazanin" panose="00000400000000000000" pitchFamily="2" charset="-78"/>
              </a:rPr>
              <a:t>از وسیله پرنده ساخته شده است. </a:t>
            </a:r>
            <a:endParaRPr lang="en-US" sz="28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20000"/>
              </a:lnSpc>
              <a:spcBef>
                <a:spcPts val="600"/>
              </a:spcBef>
            </a:pPr>
            <a:endParaRPr lang="en-US" sz="2800" dirty="0" smtClean="0">
              <a:latin typeface="Times New Roman" panose="02020603050405020304" pitchFamily="18" charset="0"/>
              <a:ea typeface="Times New Roman" panose="02020603050405020304" pitchFamily="18" charset="0"/>
              <a:cs typeface="B Nazanin" panose="00000400000000000000" pitchFamily="2" charset="-78"/>
            </a:endParaRPr>
          </a:p>
          <a:p>
            <a:pPr rtl="1">
              <a:lnSpc>
                <a:spcPct val="120000"/>
              </a:lnSpc>
              <a:spcBef>
                <a:spcPts val="600"/>
              </a:spcBef>
            </a:pPr>
            <a:r>
              <a:rPr lang="en-US" sz="1400" dirty="0" smtClean="0">
                <a:latin typeface="Times New Roman" panose="02020603050405020304" pitchFamily="18" charset="0"/>
                <a:ea typeface="Times New Roman" panose="02020603050405020304" pitchFamily="18" charset="0"/>
                <a:cs typeface="Traditional Arabic" panose="02020603050405020304" pitchFamily="18" charset="-78"/>
              </a:rPr>
              <a:t>means </a:t>
            </a:r>
            <a:r>
              <a:rPr lang="en-US" sz="1400" dirty="0">
                <a:latin typeface="Times New Roman" panose="02020603050405020304" pitchFamily="18" charset="0"/>
                <a:ea typeface="Times New Roman" panose="02020603050405020304" pitchFamily="18" charset="0"/>
                <a:cs typeface="Traditional Arabic" panose="02020603050405020304" pitchFamily="18" charset="-78"/>
              </a:rPr>
              <a:t>of </a:t>
            </a:r>
            <a:r>
              <a:rPr lang="en-US" sz="1400" dirty="0" smtClean="0">
                <a:latin typeface="Times New Roman" panose="02020603050405020304" pitchFamily="18" charset="0"/>
                <a:ea typeface="Times New Roman" panose="02020603050405020304" pitchFamily="18" charset="0"/>
                <a:cs typeface="Traditional Arabic" panose="02020603050405020304" pitchFamily="18" charset="-78"/>
              </a:rPr>
              <a:t>compliance</a:t>
            </a:r>
            <a:endParaRPr lang="fa-IR" sz="1400" dirty="0" smtClean="0">
              <a:latin typeface="Times New Roman" panose="02020603050405020304" pitchFamily="18" charset="0"/>
              <a:ea typeface="Times New Roman" panose="02020603050405020304" pitchFamily="18" charset="0"/>
              <a:cs typeface="Traditional Arabic" panose="02020603050405020304" pitchFamily="18" charset="-78"/>
            </a:endParaRPr>
          </a:p>
          <a:p>
            <a:pPr rtl="1">
              <a:lnSpc>
                <a:spcPct val="120000"/>
              </a:lnSpc>
              <a:spcBef>
                <a:spcPts val="600"/>
              </a:spcBef>
            </a:pPr>
            <a:r>
              <a:rPr lang="fa-IR" sz="1400" dirty="0">
                <a:latin typeface="Times New Roman" panose="02020603050405020304" pitchFamily="18" charset="0"/>
                <a:ea typeface="Times New Roman" panose="02020603050405020304" pitchFamily="18" charset="0"/>
                <a:cs typeface="B Nazanin" panose="00000400000000000000" pitchFamily="2" charset="-78"/>
              </a:rPr>
              <a:t>(</a:t>
            </a:r>
            <a:r>
              <a:rPr lang="en-US" sz="1400" dirty="0">
                <a:latin typeface="Times New Roman" panose="02020603050405020304" pitchFamily="18" charset="0"/>
                <a:ea typeface="Times New Roman" panose="02020603050405020304" pitchFamily="18" charset="0"/>
                <a:cs typeface="B Nazanin" panose="00000400000000000000" pitchFamily="2" charset="-78"/>
              </a:rPr>
              <a:t>Statement of compliance</a:t>
            </a:r>
            <a:r>
              <a:rPr lang="fa-IR" sz="1400" dirty="0">
                <a:latin typeface="Times New Roman" panose="02020603050405020304" pitchFamily="18" charset="0"/>
                <a:ea typeface="Times New Roman" panose="02020603050405020304" pitchFamily="18" charset="0"/>
                <a:cs typeface="B Nazanin" panose="00000400000000000000" pitchFamily="2" charset="-78"/>
              </a:rPr>
              <a:t>)</a:t>
            </a:r>
            <a:endParaRPr lang="en-US" sz="1400" dirty="0">
              <a:latin typeface="Times New Roman" panose="02020603050405020304" pitchFamily="18" charset="0"/>
              <a:ea typeface="Times New Roman" panose="02020603050405020304" pitchFamily="18" charset="0"/>
              <a:cs typeface="Traditional Arabic" panose="02020603050405020304" pitchFamily="18" charset="-78"/>
            </a:endParaRPr>
          </a:p>
          <a:p>
            <a:pPr algn="just" rtl="1">
              <a:lnSpc>
                <a:spcPct val="120000"/>
              </a:lnSpc>
              <a:spcBef>
                <a:spcPts val="600"/>
              </a:spcBef>
            </a:pPr>
            <a:endParaRPr lang="en-US" sz="1400" b="1"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13870376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9854" y="105382"/>
            <a:ext cx="11050073" cy="6752618"/>
          </a:xfrm>
          <a:prstGeom prst="rect">
            <a:avLst/>
          </a:prstGeom>
        </p:spPr>
        <p:txBody>
          <a:bodyPr wrap="square">
            <a:spAutoFit/>
          </a:bodyPr>
          <a:lstStyle/>
          <a:p>
            <a:pPr algn="justLow" rtl="1">
              <a:lnSpc>
                <a:spcPct val="120000"/>
              </a:lnSpc>
              <a:spcBef>
                <a:spcPts val="600"/>
              </a:spcBef>
            </a:pPr>
            <a:r>
              <a:rPr lang="fa-IR" sz="2800" dirty="0">
                <a:latin typeface="Times New Roman" panose="02020603050405020304" pitchFamily="18" charset="0"/>
                <a:ea typeface="Times New Roman" panose="02020603050405020304" pitchFamily="18" charset="0"/>
                <a:cs typeface="B Nazanin" panose="00000400000000000000" pitchFamily="2" charset="-78"/>
              </a:rPr>
              <a:t>ام سی 2: محاسبات/ تجزیه و تحلیل. گزارشات برای ارزیابی بارگذاری، مقاومت، عملکرد، کیفیت پروازی یا دیگر ویژگی‌ها</a:t>
            </a:r>
            <a:endParaRPr lang="en-US" sz="28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20000"/>
              </a:lnSpc>
              <a:spcBef>
                <a:spcPts val="600"/>
              </a:spcBef>
            </a:pPr>
            <a:r>
              <a:rPr lang="fa-IR" sz="2800" dirty="0">
                <a:latin typeface="Times New Roman" panose="02020603050405020304" pitchFamily="18" charset="0"/>
                <a:ea typeface="Times New Roman" panose="02020603050405020304" pitchFamily="18" charset="0"/>
                <a:cs typeface="B Nazanin" panose="00000400000000000000" pitchFamily="2" charset="-78"/>
              </a:rPr>
              <a:t>ام سی 3: ارزیابی ایمنی: مستنداتی که تجزیه و تحلیل فلسفه و روش‌های ایمنی، برنامه ارزیابی ایمنی(نرم افزار)، سیستم ارزیابی ایمنی، ارزیابی منطقه ای ایمنی، و موارد دیگر را تشریح می‌کند</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 مثلا تستهایی روی وسیله پرنده انجام می شود و بعد از تست فیلم، عکس و گزارش تهیه می شود مبنی بر اینکه بعد از این تست آسیبی به وسیله نرسیده است. در بعضی موارد طراح می تواند با ارایه این گزارشات تعدادی از الزامات را پاس نماید.</a:t>
            </a:r>
            <a:endParaRPr lang="en-US" sz="28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20000"/>
              </a:lnSpc>
              <a:spcBef>
                <a:spcPts val="600"/>
              </a:spcBef>
            </a:pPr>
            <a:r>
              <a:rPr lang="ar-SA" sz="2800" dirty="0">
                <a:latin typeface="Times New Roman" panose="02020603050405020304" pitchFamily="18" charset="0"/>
                <a:ea typeface="Times New Roman" panose="02020603050405020304" pitchFamily="18" charset="0"/>
                <a:cs typeface="B Nazanin" panose="00000400000000000000" pitchFamily="2" charset="-78"/>
              </a:rPr>
              <a:t>ام سی </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4</a:t>
            </a:r>
            <a:r>
              <a:rPr lang="ar-SA" sz="2800" dirty="0" smtClean="0">
                <a:latin typeface="Times New Roman" panose="02020603050405020304" pitchFamily="18" charset="0"/>
                <a:ea typeface="Times New Roman" panose="02020603050405020304" pitchFamily="18" charset="0"/>
                <a:cs typeface="B Nazanin" panose="00000400000000000000" pitchFamily="2" charset="-78"/>
              </a:rPr>
              <a:t>: </a:t>
            </a:r>
            <a:r>
              <a:rPr lang="ar-SA" sz="2800" dirty="0">
                <a:latin typeface="Times New Roman" panose="02020603050405020304" pitchFamily="18" charset="0"/>
                <a:ea typeface="Times New Roman" panose="02020603050405020304" pitchFamily="18" charset="0"/>
                <a:cs typeface="B Nazanin" panose="00000400000000000000" pitchFamily="2" charset="-78"/>
              </a:rPr>
              <a:t>تست </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های آزمایشگاهی</a:t>
            </a:r>
            <a:r>
              <a:rPr lang="ar-SA" sz="2800" dirty="0" smtClean="0">
                <a:latin typeface="Times New Roman" panose="02020603050405020304" pitchFamily="18" charset="0"/>
                <a:ea typeface="Times New Roman" panose="02020603050405020304" pitchFamily="18" charset="0"/>
                <a:cs typeface="B Nazanin" panose="00000400000000000000" pitchFamily="2" charset="-78"/>
              </a:rPr>
              <a:t>: </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این تستها بر روی نمونه های از مواد و یا قطعاتی از وسیله پرنده مثلا یک بال، سکان افقی و ... انجام می شود و گزارش آن ارایه می شود.</a:t>
            </a:r>
            <a:endParaRPr lang="en-US" sz="2800" dirty="0">
              <a:latin typeface="Times New Roman" panose="02020603050405020304" pitchFamily="18" charset="0"/>
              <a:ea typeface="Times New Roman" panose="02020603050405020304" pitchFamily="18" charset="0"/>
              <a:cs typeface="B Nazanin" panose="00000400000000000000" pitchFamily="2" charset="-78"/>
            </a:endParaRPr>
          </a:p>
          <a:p>
            <a:pPr algn="just" rtl="1">
              <a:lnSpc>
                <a:spcPct val="120000"/>
              </a:lnSpc>
              <a:spcBef>
                <a:spcPts val="600"/>
              </a:spcBef>
            </a:pPr>
            <a:r>
              <a:rPr lang="ar-SA" sz="2800" dirty="0">
                <a:latin typeface="Times New Roman" panose="02020603050405020304" pitchFamily="18" charset="0"/>
                <a:ea typeface="Times New Roman" panose="02020603050405020304" pitchFamily="18" charset="0"/>
                <a:cs typeface="B Nazanin" panose="00000400000000000000" pitchFamily="2" charset="-78"/>
              </a:rPr>
              <a:t>ام سی </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5:</a:t>
            </a:r>
            <a:r>
              <a:rPr lang="ar-SA" sz="2800" dirty="0" smtClean="0">
                <a:latin typeface="Times New Roman" panose="02020603050405020304" pitchFamily="18" charset="0"/>
                <a:ea typeface="Times New Roman" panose="02020603050405020304" pitchFamily="18" charset="0"/>
                <a:cs typeface="B Nazanin" panose="00000400000000000000" pitchFamily="2" charset="-78"/>
              </a:rPr>
              <a:t> </a:t>
            </a: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تست زمینی: تستهایی که در مجموعه تستهای زمینی بر روی وسیله پرنده و یا سیستمهای آنها انجام می شود.</a:t>
            </a:r>
            <a:endParaRPr lang="en-US" sz="2800" dirty="0" smtClean="0">
              <a:latin typeface="Times New Roman" panose="02020603050405020304" pitchFamily="18" charset="0"/>
              <a:ea typeface="Times New Roman" panose="02020603050405020304" pitchFamily="18" charset="0"/>
              <a:cs typeface="B Nazanin" panose="00000400000000000000" pitchFamily="2" charset="-78"/>
            </a:endParaRPr>
          </a:p>
          <a:p>
            <a:pPr rtl="1">
              <a:lnSpc>
                <a:spcPct val="120000"/>
              </a:lnSpc>
              <a:spcBef>
                <a:spcPts val="600"/>
              </a:spcBef>
            </a:pPr>
            <a:r>
              <a:rPr lang="ar-SA" sz="3600" b="1" dirty="0" smtClean="0">
                <a:latin typeface="Times New Roman" panose="02020603050405020304" pitchFamily="18" charset="0"/>
                <a:ea typeface="Times New Roman" panose="02020603050405020304" pitchFamily="18" charset="0"/>
                <a:cs typeface="B Nazanin" panose="00000400000000000000" pitchFamily="2" charset="-78"/>
              </a:rPr>
              <a:t>  </a:t>
            </a:r>
            <a:r>
              <a:rPr lang="en-US" sz="1400" b="1" dirty="0">
                <a:latin typeface="Times New Roman" panose="02020603050405020304" pitchFamily="18" charset="0"/>
                <a:ea typeface="Times New Roman" panose="02020603050405020304" pitchFamily="18" charset="0"/>
                <a:cs typeface="Traditional Arabic" panose="02020603050405020304" pitchFamily="18" charset="-78"/>
              </a:rPr>
              <a:t>‘Flight Test Program’</a:t>
            </a:r>
            <a:endParaRPr lang="en-US" sz="1400" b="1"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39928083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5612" y="396036"/>
            <a:ext cx="11050073" cy="5718489"/>
          </a:xfrm>
          <a:prstGeom prst="rect">
            <a:avLst/>
          </a:prstGeom>
        </p:spPr>
        <p:txBody>
          <a:bodyPr wrap="square">
            <a:spAutoFit/>
          </a:bodyPr>
          <a:lstStyle/>
          <a:p>
            <a:pPr algn="justLow" rtl="1">
              <a:lnSpc>
                <a:spcPct val="120000"/>
              </a:lnSpc>
              <a:spcBef>
                <a:spcPts val="600"/>
              </a:spcBef>
            </a:pPr>
            <a:r>
              <a:rPr lang="ar-SA" sz="2800" dirty="0" smtClean="0">
                <a:latin typeface="Times New Roman" panose="02020603050405020304" pitchFamily="18" charset="0"/>
                <a:ea typeface="Times New Roman" panose="02020603050405020304" pitchFamily="18" charset="0"/>
                <a:cs typeface="B Nazanin" panose="00000400000000000000" pitchFamily="2" charset="-78"/>
              </a:rPr>
              <a:t>ام </a:t>
            </a:r>
            <a:r>
              <a:rPr lang="ar-SA" sz="2800" dirty="0">
                <a:latin typeface="Times New Roman" panose="02020603050405020304" pitchFamily="18" charset="0"/>
                <a:ea typeface="Times New Roman" panose="02020603050405020304" pitchFamily="18" charset="0"/>
                <a:cs typeface="B Nazanin" panose="00000400000000000000" pitchFamily="2" charset="-78"/>
              </a:rPr>
              <a:t>سی 6: تست پروازی: گزارشاتی از تست ‌های پروازی که در برنامه تست پروازی مدون است و به وسیله یک نیرو تست پروازی انجام شده است.</a:t>
            </a:r>
            <a:endParaRPr lang="en-US" sz="2800" dirty="0">
              <a:latin typeface="Times New Roman" panose="02020603050405020304" pitchFamily="18" charset="0"/>
              <a:ea typeface="Times New Roman" panose="02020603050405020304" pitchFamily="18" charset="0"/>
              <a:cs typeface="B Nazanin" panose="00000400000000000000" pitchFamily="2" charset="-78"/>
            </a:endParaRPr>
          </a:p>
          <a:p>
            <a:pPr algn="just" rtl="1">
              <a:lnSpc>
                <a:spcPct val="120000"/>
              </a:lnSpc>
              <a:spcBef>
                <a:spcPts val="600"/>
              </a:spcBef>
            </a:pPr>
            <a:r>
              <a:rPr lang="ar-SA" sz="2800" dirty="0">
                <a:latin typeface="Times New Roman" panose="02020603050405020304" pitchFamily="18" charset="0"/>
                <a:ea typeface="Times New Roman" panose="02020603050405020304" pitchFamily="18" charset="0"/>
                <a:cs typeface="B Nazanin" panose="00000400000000000000" pitchFamily="2" charset="-78"/>
              </a:rPr>
              <a:t>ام سی 7: بازرسی‌ها. بازرسی ‌های تاییدی برای راستی آزمایی اینکه مواد، قطعات، فرایند‌ها و روش‌های اجرایی ساخت با طراحی نوع مطابقت دارد. بازرسی هواپیما برای راستی آزمایی اجابت الزاماتی که نمی‌تواند با استفاده از ارزشیابی اطلاعات فنی به تنهایی به صورت مناسب مشخص شود</a:t>
            </a:r>
            <a:r>
              <a:rPr lang="ar-SA" sz="2800" dirty="0" smtClean="0">
                <a:latin typeface="Times New Roman" panose="02020603050405020304" pitchFamily="18" charset="0"/>
                <a:ea typeface="Times New Roman" panose="02020603050405020304" pitchFamily="18" charset="0"/>
                <a:cs typeface="B Nazanin" panose="00000400000000000000" pitchFamily="2" charset="-78"/>
              </a:rPr>
              <a:t>.</a:t>
            </a:r>
            <a:endParaRPr lang="fa-IR" sz="2800" dirty="0" smtClean="0">
              <a:latin typeface="Times New Roman" panose="02020603050405020304" pitchFamily="18" charset="0"/>
              <a:ea typeface="Times New Roman" panose="02020603050405020304" pitchFamily="18" charset="0"/>
              <a:cs typeface="B Nazanin" panose="00000400000000000000" pitchFamily="2" charset="-78"/>
            </a:endParaRPr>
          </a:p>
          <a:p>
            <a:pPr algn="just" rtl="1">
              <a:lnSpc>
                <a:spcPct val="120000"/>
              </a:lnSpc>
              <a:spcBef>
                <a:spcPts val="600"/>
              </a:spcBef>
            </a:pP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ام او سی 8 شبیه سازی: استفاده از نرم افزارهای مهندسی به جهت شبیه سازی آزمایشات و کاهش هزینه ها</a:t>
            </a:r>
            <a:endParaRPr lang="fa-IR" sz="2800" dirty="0" smtClean="0">
              <a:latin typeface="Times New Roman" panose="02020603050405020304" pitchFamily="18" charset="0"/>
              <a:ea typeface="Times New Roman" panose="02020603050405020304" pitchFamily="18" charset="0"/>
              <a:cs typeface="B Nazanin" panose="00000400000000000000" pitchFamily="2" charset="-78"/>
            </a:endParaRPr>
          </a:p>
          <a:p>
            <a:pPr algn="just" rtl="1">
              <a:lnSpc>
                <a:spcPct val="120000"/>
              </a:lnSpc>
              <a:spcBef>
                <a:spcPts val="600"/>
              </a:spcBef>
            </a:pPr>
            <a:r>
              <a:rPr lang="fa-IR" sz="2800" dirty="0" smtClean="0">
                <a:latin typeface="Times New Roman" panose="02020603050405020304" pitchFamily="18" charset="0"/>
                <a:ea typeface="Times New Roman" panose="02020603050405020304" pitchFamily="18" charset="0"/>
                <a:cs typeface="B Nazanin" panose="00000400000000000000" pitchFamily="2" charset="-78"/>
              </a:rPr>
              <a:t>ام او سی 9: مربوط به قطعات حساس هواپیما نظیر موتور و ملخ می باشد که برای خودشان استاندارد صلاحیت جدا دارند.</a:t>
            </a:r>
            <a:endParaRPr lang="en-US" sz="2800" dirty="0" smtClean="0">
              <a:latin typeface="Times New Roman" panose="02020603050405020304" pitchFamily="18" charset="0"/>
              <a:ea typeface="Times New Roman" panose="02020603050405020304" pitchFamily="18" charset="0"/>
              <a:cs typeface="B Nazanin" panose="00000400000000000000" pitchFamily="2" charset="-78"/>
            </a:endParaRPr>
          </a:p>
          <a:p>
            <a:pPr rtl="1">
              <a:lnSpc>
                <a:spcPct val="120000"/>
              </a:lnSpc>
              <a:spcBef>
                <a:spcPts val="600"/>
              </a:spcBef>
            </a:pPr>
            <a:r>
              <a:rPr lang="ar-SA" sz="3600" b="1" dirty="0" smtClean="0">
                <a:latin typeface="Times New Roman" panose="02020603050405020304" pitchFamily="18" charset="0"/>
                <a:ea typeface="Times New Roman" panose="02020603050405020304" pitchFamily="18" charset="0"/>
                <a:cs typeface="B Nazanin" panose="00000400000000000000" pitchFamily="2" charset="-78"/>
              </a:rPr>
              <a:t>  </a:t>
            </a:r>
            <a:r>
              <a:rPr lang="en-US" sz="1400" b="1" dirty="0">
                <a:latin typeface="Times New Roman" panose="02020603050405020304" pitchFamily="18" charset="0"/>
                <a:ea typeface="Times New Roman" panose="02020603050405020304" pitchFamily="18" charset="0"/>
                <a:cs typeface="Traditional Arabic" panose="02020603050405020304" pitchFamily="18" charset="-78"/>
              </a:rPr>
              <a:t>‘Flight Test Program’</a:t>
            </a:r>
            <a:endParaRPr lang="en-US" sz="1400" b="1"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2233013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9701" y="323904"/>
            <a:ext cx="11256135" cy="6534096"/>
          </a:xfrm>
          <a:prstGeom prst="rect">
            <a:avLst/>
          </a:prstGeom>
        </p:spPr>
        <p:txBody>
          <a:bodyPr wrap="square">
            <a:spAutoFit/>
          </a:bodyPr>
          <a:lstStyle/>
          <a:p>
            <a:pPr marR="0" lvl="0" algn="justLow" rtl="1">
              <a:lnSpc>
                <a:spcPct val="120000"/>
              </a:lnSpc>
              <a:spcBef>
                <a:spcPts val="600"/>
              </a:spcBef>
              <a:spcAft>
                <a:spcPts val="0"/>
              </a:spcAft>
            </a:pPr>
            <a:r>
              <a:rPr lang="fa-IR" sz="2800" dirty="0">
                <a:latin typeface="Times New Roman" panose="02020603050405020304" pitchFamily="18" charset="0"/>
                <a:ea typeface="Times New Roman" panose="02020603050405020304" pitchFamily="18" charset="0"/>
                <a:cs typeface="B Nazanin" panose="00000400000000000000" pitchFamily="2" charset="-78"/>
              </a:rPr>
              <a:t>چک لیست اجابت (سی سی ال)، یک ثبت سوابق اجابت هر یک از الزامات اعمال پذیر صدور گواهینامه باید به وسیله متقاضی انجام شود. این ثبت سابقه بر اساس ام او سی ‌های توضیح داده شده باید به مستندات ضروری ارجاع داده شود تا اجابت الزامات اعمال پذیر را اثبات کند و برگ سابقه اجابت (سی آر اس) را شکل دهد. </a:t>
            </a:r>
            <a:endParaRPr lang="en-US" sz="28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20000"/>
              </a:lnSpc>
              <a:spcBef>
                <a:spcPts val="600"/>
              </a:spcBef>
            </a:pPr>
            <a:r>
              <a:rPr lang="fa-IR" sz="2800" dirty="0">
                <a:latin typeface="Times New Roman" panose="02020603050405020304" pitchFamily="18" charset="0"/>
                <a:ea typeface="Times New Roman" panose="02020603050405020304" pitchFamily="18" charset="0"/>
                <a:cs typeface="B Nazanin" panose="00000400000000000000" pitchFamily="2" charset="-78"/>
              </a:rPr>
              <a:t>همانگونه که اثبات اجابت ادامه دارد، زمانیکه یک پاراگراف به تنهایی بسته می‌شود، برگ‌های سابقه اجابت شامل تمامی مراجعی که قادر به جداسازی اثبات اجابت انجام شده است، به چک لیست اجابت وارد می‌شود. (شناسایی گزارشات مرتبط، عناوین و ویرایش آن، شماره صفحه، ارجاع به اسناد دیگر)</a:t>
            </a:r>
            <a:endParaRPr lang="en-US" sz="2800"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lnSpc>
                <a:spcPct val="120000"/>
              </a:lnSpc>
              <a:spcBef>
                <a:spcPts val="600"/>
              </a:spcBef>
            </a:pPr>
            <a:r>
              <a:rPr lang="fa-IR" sz="2800" dirty="0">
                <a:latin typeface="Times New Roman" panose="02020603050405020304" pitchFamily="18" charset="0"/>
                <a:ea typeface="Times New Roman" panose="02020603050405020304" pitchFamily="18" charset="0"/>
                <a:cs typeface="B Nazanin" panose="00000400000000000000" pitchFamily="2" charset="-78"/>
              </a:rPr>
              <a:t>چک لیست اجابت سند کلیدی صدور گواهینامه نوع است. این سند حتی پس از سال‌ها به طور واقعی اجازه می‌دهد مستندات اجابت رهگیری شود. به این دلیل است که اساس فاز پسا-تی سی برای تایید تغییرات در مواردیکه به دلیل سوانح/حوادث یا برای دلایل دیگر بحث شده، قرار می‌گیرد. </a:t>
            </a:r>
            <a:endParaRPr lang="en-US" sz="2800" dirty="0">
              <a:latin typeface="Times New Roman" panose="02020603050405020304" pitchFamily="18" charset="0"/>
              <a:ea typeface="Times New Roman" panose="02020603050405020304" pitchFamily="18" charset="0"/>
              <a:cs typeface="B Nazanin" panose="00000400000000000000" pitchFamily="2" charset="-78"/>
            </a:endParaRPr>
          </a:p>
          <a:p>
            <a:pPr>
              <a:lnSpc>
                <a:spcPct val="120000"/>
              </a:lnSpc>
              <a:spcBef>
                <a:spcPts val="600"/>
              </a:spcBef>
            </a:pPr>
            <a:r>
              <a:rPr lang="en-US" sz="1600" dirty="0">
                <a:latin typeface="Times New Roman" panose="02020603050405020304" pitchFamily="18" charset="0"/>
                <a:ea typeface="Times New Roman" panose="02020603050405020304" pitchFamily="18" charset="0"/>
                <a:cs typeface="Traditional Arabic" panose="02020603050405020304" pitchFamily="18" charset="-78"/>
              </a:rPr>
              <a:t>compliance checklist (CCL)</a:t>
            </a:r>
          </a:p>
          <a:p>
            <a:pPr>
              <a:lnSpc>
                <a:spcPct val="120000"/>
              </a:lnSpc>
              <a:spcBef>
                <a:spcPts val="600"/>
              </a:spcBef>
            </a:pPr>
            <a:r>
              <a:rPr lang="en-US" sz="1600" dirty="0">
                <a:latin typeface="Times New Roman" panose="02020603050405020304" pitchFamily="18" charset="0"/>
                <a:ea typeface="Times New Roman" panose="02020603050405020304" pitchFamily="18" charset="0"/>
                <a:cs typeface="Traditional Arabic" panose="02020603050405020304" pitchFamily="18" charset="-78"/>
              </a:rPr>
              <a:t>compliance record sheets (CRS)</a:t>
            </a:r>
          </a:p>
          <a:p>
            <a:pPr>
              <a:lnSpc>
                <a:spcPct val="120000"/>
              </a:lnSpc>
              <a:spcBef>
                <a:spcPts val="600"/>
              </a:spcBef>
            </a:pPr>
            <a:r>
              <a:rPr lang="en-US" sz="1600" dirty="0">
                <a:latin typeface="Times New Roman" panose="02020603050405020304" pitchFamily="18" charset="0"/>
                <a:ea typeface="Times New Roman" panose="02020603050405020304" pitchFamily="18" charset="0"/>
                <a:cs typeface="Traditional Arabic" panose="02020603050405020304" pitchFamily="18" charset="-78"/>
              </a:rPr>
              <a:t>‘closed’</a:t>
            </a:r>
            <a:endParaRPr lang="en-US" sz="1600" dirty="0">
              <a:effectLst/>
              <a:latin typeface="Times New Roman" panose="02020603050405020304" pitchFamily="18" charset="0"/>
              <a:ea typeface="Times New Roman" panose="02020603050405020304" pitchFamily="18" charset="0"/>
              <a:cs typeface="Traditional Arabic" panose="02020603050405020304" pitchFamily="18" charset="-78"/>
            </a:endParaRPr>
          </a:p>
        </p:txBody>
      </p:sp>
    </p:spTree>
    <p:extLst>
      <p:ext uri="{BB962C8B-B14F-4D97-AF65-F5344CB8AC3E}">
        <p14:creationId xmlns:p14="http://schemas.microsoft.com/office/powerpoint/2010/main" val="25792734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032" y="0"/>
            <a:ext cx="9720072" cy="1499616"/>
          </a:xfrm>
        </p:spPr>
        <p:txBody>
          <a:bodyPr/>
          <a:lstStyle/>
          <a:p>
            <a:r>
              <a:rPr lang="fa-IR" dirty="0" smtClean="0"/>
              <a:t>چک لیست اجابت</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15578" y="1093746"/>
            <a:ext cx="8957172" cy="576425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9217268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a:t>
            </a:r>
            <a:r>
              <a:rPr lang="fa-IR" dirty="0" smtClean="0"/>
              <a:t>مقدمه</a:t>
            </a:r>
            <a:endParaRPr lang="en-US" dirty="0"/>
          </a:p>
        </p:txBody>
      </p:sp>
      <p:sp>
        <p:nvSpPr>
          <p:cNvPr id="5" name="Content Placeholder 4"/>
          <p:cNvSpPr>
            <a:spLocks noGrp="1"/>
          </p:cNvSpPr>
          <p:nvPr>
            <p:ph idx="1"/>
          </p:nvPr>
        </p:nvSpPr>
        <p:spPr/>
        <p:txBody>
          <a:bodyPr>
            <a:normAutofit/>
          </a:bodyPr>
          <a:lstStyle/>
          <a:p>
            <a:pPr algn="just" rtl="1">
              <a:buFont typeface="Arial" panose="020B0604020202020204" pitchFamily="34" charset="0"/>
              <a:buChar char="•"/>
            </a:pPr>
            <a:r>
              <a:rPr lang="ar-SA" dirty="0" smtClean="0">
                <a:cs typeface="B Nazanin" panose="00000400000000000000" pitchFamily="2" charset="-78"/>
              </a:rPr>
              <a:t>بر </a:t>
            </a:r>
            <a:r>
              <a:rPr lang="ar-SA" dirty="0">
                <a:cs typeface="B Nazanin" panose="00000400000000000000" pitchFamily="2" charset="-78"/>
              </a:rPr>
              <a:t>اساس قوانین و مقررات حاکم بر صنایع هوایی، وسایل پرنده </a:t>
            </a:r>
            <a:r>
              <a:rPr lang="fa-IR" dirty="0" smtClean="0">
                <a:cs typeface="B Nazanin" panose="00000400000000000000" pitchFamily="2" charset="-78"/>
              </a:rPr>
              <a:t>ایمن</a:t>
            </a:r>
            <a:r>
              <a:rPr lang="ar-SA" dirty="0" smtClean="0">
                <a:cs typeface="B Nazanin" panose="00000400000000000000" pitchFamily="2" charset="-78"/>
              </a:rPr>
              <a:t> </a:t>
            </a:r>
            <a:r>
              <a:rPr lang="ar-SA" dirty="0">
                <a:cs typeface="B Nazanin" panose="00000400000000000000" pitchFamily="2" charset="-78"/>
              </a:rPr>
              <a:t>نیاز به گواهینامه </a:t>
            </a:r>
            <a:r>
              <a:rPr lang="fa-IR" dirty="0" smtClean="0">
                <a:cs typeface="B Nazanin" panose="00000400000000000000" pitchFamily="2" charset="-78"/>
              </a:rPr>
              <a:t>صلاحیت پروازی </a:t>
            </a:r>
            <a:r>
              <a:rPr lang="ar-SA" dirty="0" smtClean="0">
                <a:cs typeface="B Nazanin" panose="00000400000000000000" pitchFamily="2" charset="-78"/>
              </a:rPr>
              <a:t>دارند</a:t>
            </a:r>
            <a:r>
              <a:rPr lang="ar-SA" dirty="0">
                <a:cs typeface="B Nazanin" panose="00000400000000000000" pitchFamily="2" charset="-78"/>
              </a:rPr>
              <a:t>. </a:t>
            </a:r>
            <a:endParaRPr lang="fa-IR" dirty="0" smtClean="0">
              <a:cs typeface="B Nazanin" panose="00000400000000000000" pitchFamily="2" charset="-78"/>
            </a:endParaRPr>
          </a:p>
          <a:p>
            <a:pPr algn="just" rtl="1">
              <a:buFont typeface="Arial" panose="020B0604020202020204" pitchFamily="34" charset="0"/>
              <a:buChar char="•"/>
            </a:pPr>
            <a:r>
              <a:rPr lang="fa-IR" dirty="0" smtClean="0">
                <a:cs typeface="B Nazanin" panose="00000400000000000000" pitchFamily="2" charset="-78"/>
              </a:rPr>
              <a:t>در نگاه اول </a:t>
            </a:r>
            <a:r>
              <a:rPr lang="ar-SA" dirty="0" smtClean="0">
                <a:cs typeface="B Nazanin" panose="00000400000000000000" pitchFamily="2" charset="-78"/>
              </a:rPr>
              <a:t>فرایند </a:t>
            </a:r>
            <a:r>
              <a:rPr lang="ar-SA" dirty="0">
                <a:cs typeface="B Nazanin" panose="00000400000000000000" pitchFamily="2" charset="-78"/>
              </a:rPr>
              <a:t>صدور این گواهینامه از پیچیدگی‌های خاص خود برخوردار است و نیاز به مجموعه‌ای از دانش و مهارت‌های مرتبط اعم </a:t>
            </a:r>
            <a:endParaRPr lang="fa-IR" dirty="0" smtClean="0">
              <a:cs typeface="B Nazanin" panose="00000400000000000000" pitchFamily="2" charset="-78"/>
            </a:endParaRPr>
          </a:p>
          <a:p>
            <a:pPr lvl="1" algn="just" rtl="1">
              <a:buFont typeface="Arial" panose="020B0604020202020204" pitchFamily="34" charset="0"/>
              <a:buChar char="•"/>
            </a:pPr>
            <a:r>
              <a:rPr lang="ar-SA" dirty="0" smtClean="0">
                <a:cs typeface="B Nazanin" panose="00000400000000000000" pitchFamily="2" charset="-78"/>
              </a:rPr>
              <a:t>از </a:t>
            </a:r>
            <a:r>
              <a:rPr lang="fa-IR" dirty="0" smtClean="0">
                <a:cs typeface="B Nazanin" panose="00000400000000000000" pitchFamily="2" charset="-78"/>
              </a:rPr>
              <a:t>دانش </a:t>
            </a:r>
            <a:r>
              <a:rPr lang="ar-SA" dirty="0" smtClean="0">
                <a:cs typeface="B Nazanin" panose="00000400000000000000" pitchFamily="2" charset="-78"/>
              </a:rPr>
              <a:t>طراحی </a:t>
            </a:r>
            <a:r>
              <a:rPr lang="ar-SA" dirty="0">
                <a:cs typeface="B Nazanin" panose="00000400000000000000" pitchFamily="2" charset="-78"/>
              </a:rPr>
              <a:t>و </a:t>
            </a:r>
            <a:endParaRPr lang="fa-IR" dirty="0" smtClean="0">
              <a:cs typeface="B Nazanin" panose="00000400000000000000" pitchFamily="2" charset="-78"/>
            </a:endParaRPr>
          </a:p>
          <a:p>
            <a:pPr lvl="1" algn="just" rtl="1">
              <a:buFont typeface="Arial" panose="020B0604020202020204" pitchFamily="34" charset="0"/>
              <a:buChar char="•"/>
            </a:pPr>
            <a:r>
              <a:rPr lang="fa-IR" dirty="0" smtClean="0">
                <a:cs typeface="B Nazanin" panose="00000400000000000000" pitchFamily="2" charset="-78"/>
              </a:rPr>
              <a:t>فنون </a:t>
            </a:r>
            <a:r>
              <a:rPr lang="ar-SA" dirty="0" smtClean="0">
                <a:cs typeface="B Nazanin" panose="00000400000000000000" pitchFamily="2" charset="-78"/>
              </a:rPr>
              <a:t>استانداردسازی </a:t>
            </a:r>
            <a:endParaRPr lang="fa-IR" dirty="0" smtClean="0">
              <a:cs typeface="B Nazanin" panose="00000400000000000000" pitchFamily="2" charset="-78"/>
            </a:endParaRPr>
          </a:p>
          <a:p>
            <a:pPr lvl="1" algn="just" rtl="1">
              <a:buFont typeface="Arial" panose="020B0604020202020204" pitchFamily="34" charset="0"/>
              <a:buChar char="•"/>
            </a:pPr>
            <a:r>
              <a:rPr lang="ar-SA" dirty="0" smtClean="0">
                <a:cs typeface="B Nazanin" panose="00000400000000000000" pitchFamily="2" charset="-78"/>
              </a:rPr>
              <a:t>همزمان </a:t>
            </a:r>
            <a:r>
              <a:rPr lang="ar-SA" dirty="0">
                <a:cs typeface="B Nazanin" panose="00000400000000000000" pitchFamily="2" charset="-78"/>
              </a:rPr>
              <a:t>با تسلط بر قوانین و مقررات دارد. </a:t>
            </a:r>
            <a:endParaRPr lang="fa-IR" dirty="0" smtClean="0">
              <a:cs typeface="B Nazanin" panose="00000400000000000000" pitchFamily="2" charset="-78"/>
            </a:endParaRPr>
          </a:p>
        </p:txBody>
      </p:sp>
    </p:spTree>
    <p:extLst>
      <p:ext uri="{BB962C8B-B14F-4D97-AF65-F5344CB8AC3E}">
        <p14:creationId xmlns:p14="http://schemas.microsoft.com/office/powerpoint/2010/main" val="7813141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80">
                                          <p:stCondLst>
                                            <p:cond delay="0"/>
                                          </p:stCondLst>
                                        </p:cTn>
                                        <p:tgtEl>
                                          <p:spTgt spid="5">
                                            <p:txEl>
                                              <p:pRg st="0" end="0"/>
                                            </p:txEl>
                                          </p:spTgt>
                                        </p:tgtEl>
                                      </p:cBhvr>
                                    </p:animEffect>
                                    <p:anim calcmode="lin" valueType="num">
                                      <p:cBhvr>
                                        <p:cTn id="8"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xEl>
                                              <p:pRg st="0" end="0"/>
                                            </p:txEl>
                                          </p:spTgt>
                                        </p:tgtEl>
                                      </p:cBhvr>
                                      <p:to x="100000" y="60000"/>
                                    </p:animScale>
                                    <p:animScale>
                                      <p:cBhvr>
                                        <p:cTn id="14" dur="166" decel="50000">
                                          <p:stCondLst>
                                            <p:cond delay="676"/>
                                          </p:stCondLst>
                                        </p:cTn>
                                        <p:tgtEl>
                                          <p:spTgt spid="5">
                                            <p:txEl>
                                              <p:pRg st="0" end="0"/>
                                            </p:txEl>
                                          </p:spTgt>
                                        </p:tgtEl>
                                      </p:cBhvr>
                                      <p:to x="100000" y="100000"/>
                                    </p:animScale>
                                    <p:animScale>
                                      <p:cBhvr>
                                        <p:cTn id="15" dur="26">
                                          <p:stCondLst>
                                            <p:cond delay="1312"/>
                                          </p:stCondLst>
                                        </p:cTn>
                                        <p:tgtEl>
                                          <p:spTgt spid="5">
                                            <p:txEl>
                                              <p:pRg st="0" end="0"/>
                                            </p:txEl>
                                          </p:spTgt>
                                        </p:tgtEl>
                                      </p:cBhvr>
                                      <p:to x="100000" y="80000"/>
                                    </p:animScale>
                                    <p:animScale>
                                      <p:cBhvr>
                                        <p:cTn id="16" dur="166" decel="50000">
                                          <p:stCondLst>
                                            <p:cond delay="1338"/>
                                          </p:stCondLst>
                                        </p:cTn>
                                        <p:tgtEl>
                                          <p:spTgt spid="5">
                                            <p:txEl>
                                              <p:pRg st="0" end="0"/>
                                            </p:txEl>
                                          </p:spTgt>
                                        </p:tgtEl>
                                      </p:cBhvr>
                                      <p:to x="100000" y="100000"/>
                                    </p:animScale>
                                    <p:animScale>
                                      <p:cBhvr>
                                        <p:cTn id="17" dur="26">
                                          <p:stCondLst>
                                            <p:cond delay="1642"/>
                                          </p:stCondLst>
                                        </p:cTn>
                                        <p:tgtEl>
                                          <p:spTgt spid="5">
                                            <p:txEl>
                                              <p:pRg st="0" end="0"/>
                                            </p:txEl>
                                          </p:spTgt>
                                        </p:tgtEl>
                                      </p:cBhvr>
                                      <p:to x="100000" y="90000"/>
                                    </p:animScale>
                                    <p:animScale>
                                      <p:cBhvr>
                                        <p:cTn id="18" dur="166" decel="50000">
                                          <p:stCondLst>
                                            <p:cond delay="1668"/>
                                          </p:stCondLst>
                                        </p:cTn>
                                        <p:tgtEl>
                                          <p:spTgt spid="5">
                                            <p:txEl>
                                              <p:pRg st="0" end="0"/>
                                            </p:txEl>
                                          </p:spTgt>
                                        </p:tgtEl>
                                      </p:cBhvr>
                                      <p:to x="100000" y="100000"/>
                                    </p:animScale>
                                    <p:animScale>
                                      <p:cBhvr>
                                        <p:cTn id="19" dur="26">
                                          <p:stCondLst>
                                            <p:cond delay="1808"/>
                                          </p:stCondLst>
                                        </p:cTn>
                                        <p:tgtEl>
                                          <p:spTgt spid="5">
                                            <p:txEl>
                                              <p:pRg st="0" end="0"/>
                                            </p:txEl>
                                          </p:spTgt>
                                        </p:tgtEl>
                                      </p:cBhvr>
                                      <p:to x="100000" y="95000"/>
                                    </p:animScale>
                                    <p:animScale>
                                      <p:cBhvr>
                                        <p:cTn id="20" dur="166" decel="50000">
                                          <p:stCondLst>
                                            <p:cond delay="1834"/>
                                          </p:stCondLst>
                                        </p:cTn>
                                        <p:tgtEl>
                                          <p:spTgt spid="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wipe(down)">
                                      <p:cBhvr>
                                        <p:cTn id="25" dur="580">
                                          <p:stCondLst>
                                            <p:cond delay="0"/>
                                          </p:stCondLst>
                                        </p:cTn>
                                        <p:tgtEl>
                                          <p:spTgt spid="5">
                                            <p:txEl>
                                              <p:pRg st="1" end="1"/>
                                            </p:txEl>
                                          </p:spTgt>
                                        </p:tgtEl>
                                      </p:cBhvr>
                                    </p:animEffect>
                                    <p:anim calcmode="lin" valueType="num">
                                      <p:cBhvr>
                                        <p:cTn id="26"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xEl>
                                              <p:pRg st="1" end="1"/>
                                            </p:txEl>
                                          </p:spTgt>
                                        </p:tgtEl>
                                      </p:cBhvr>
                                      <p:to x="100000" y="60000"/>
                                    </p:animScale>
                                    <p:animScale>
                                      <p:cBhvr>
                                        <p:cTn id="32" dur="166" decel="50000">
                                          <p:stCondLst>
                                            <p:cond delay="676"/>
                                          </p:stCondLst>
                                        </p:cTn>
                                        <p:tgtEl>
                                          <p:spTgt spid="5">
                                            <p:txEl>
                                              <p:pRg st="1" end="1"/>
                                            </p:txEl>
                                          </p:spTgt>
                                        </p:tgtEl>
                                      </p:cBhvr>
                                      <p:to x="100000" y="100000"/>
                                    </p:animScale>
                                    <p:animScale>
                                      <p:cBhvr>
                                        <p:cTn id="33" dur="26">
                                          <p:stCondLst>
                                            <p:cond delay="1312"/>
                                          </p:stCondLst>
                                        </p:cTn>
                                        <p:tgtEl>
                                          <p:spTgt spid="5">
                                            <p:txEl>
                                              <p:pRg st="1" end="1"/>
                                            </p:txEl>
                                          </p:spTgt>
                                        </p:tgtEl>
                                      </p:cBhvr>
                                      <p:to x="100000" y="80000"/>
                                    </p:animScale>
                                    <p:animScale>
                                      <p:cBhvr>
                                        <p:cTn id="34" dur="166" decel="50000">
                                          <p:stCondLst>
                                            <p:cond delay="1338"/>
                                          </p:stCondLst>
                                        </p:cTn>
                                        <p:tgtEl>
                                          <p:spTgt spid="5">
                                            <p:txEl>
                                              <p:pRg st="1" end="1"/>
                                            </p:txEl>
                                          </p:spTgt>
                                        </p:tgtEl>
                                      </p:cBhvr>
                                      <p:to x="100000" y="100000"/>
                                    </p:animScale>
                                    <p:animScale>
                                      <p:cBhvr>
                                        <p:cTn id="35" dur="26">
                                          <p:stCondLst>
                                            <p:cond delay="1642"/>
                                          </p:stCondLst>
                                        </p:cTn>
                                        <p:tgtEl>
                                          <p:spTgt spid="5">
                                            <p:txEl>
                                              <p:pRg st="1" end="1"/>
                                            </p:txEl>
                                          </p:spTgt>
                                        </p:tgtEl>
                                      </p:cBhvr>
                                      <p:to x="100000" y="90000"/>
                                    </p:animScale>
                                    <p:animScale>
                                      <p:cBhvr>
                                        <p:cTn id="36" dur="166" decel="50000">
                                          <p:stCondLst>
                                            <p:cond delay="1668"/>
                                          </p:stCondLst>
                                        </p:cTn>
                                        <p:tgtEl>
                                          <p:spTgt spid="5">
                                            <p:txEl>
                                              <p:pRg st="1" end="1"/>
                                            </p:txEl>
                                          </p:spTgt>
                                        </p:tgtEl>
                                      </p:cBhvr>
                                      <p:to x="100000" y="100000"/>
                                    </p:animScale>
                                    <p:animScale>
                                      <p:cBhvr>
                                        <p:cTn id="37" dur="26">
                                          <p:stCondLst>
                                            <p:cond delay="1808"/>
                                          </p:stCondLst>
                                        </p:cTn>
                                        <p:tgtEl>
                                          <p:spTgt spid="5">
                                            <p:txEl>
                                              <p:pRg st="1" end="1"/>
                                            </p:txEl>
                                          </p:spTgt>
                                        </p:tgtEl>
                                      </p:cBhvr>
                                      <p:to x="100000" y="95000"/>
                                    </p:animScale>
                                    <p:animScale>
                                      <p:cBhvr>
                                        <p:cTn id="38" dur="166" decel="50000">
                                          <p:stCondLst>
                                            <p:cond delay="1834"/>
                                          </p:stCondLst>
                                        </p:cTn>
                                        <p:tgtEl>
                                          <p:spTgt spid="5">
                                            <p:txEl>
                                              <p:pRg st="1" end="1"/>
                                            </p:txEl>
                                          </p:spTgt>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5">
                                            <p:txEl>
                                              <p:pRg st="2" end="2"/>
                                            </p:txEl>
                                          </p:spTgt>
                                        </p:tgtEl>
                                        <p:attrNameLst>
                                          <p:attrName>style.visibility</p:attrName>
                                        </p:attrNameLst>
                                      </p:cBhvr>
                                      <p:to>
                                        <p:strVal val="visible"/>
                                      </p:to>
                                    </p:set>
                                    <p:animEffect transition="in" filter="wipe(down)">
                                      <p:cBhvr>
                                        <p:cTn id="41" dur="580">
                                          <p:stCondLst>
                                            <p:cond delay="0"/>
                                          </p:stCondLst>
                                        </p:cTn>
                                        <p:tgtEl>
                                          <p:spTgt spid="5">
                                            <p:txEl>
                                              <p:pRg st="2" end="2"/>
                                            </p:txEl>
                                          </p:spTgt>
                                        </p:tgtEl>
                                      </p:cBhvr>
                                    </p:animEffect>
                                    <p:anim calcmode="lin" valueType="num">
                                      <p:cBhvr>
                                        <p:cTn id="42" dur="1822" tmFilter="0,0; 0.14,0.36; 0.43,0.73; 0.71,0.91; 1.0,1.0">
                                          <p:stCondLst>
                                            <p:cond delay="0"/>
                                          </p:stCondLst>
                                        </p:cTn>
                                        <p:tgtEl>
                                          <p:spTgt spid="5">
                                            <p:txEl>
                                              <p:pRg st="2" end="2"/>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5">
                                            <p:txEl>
                                              <p:pRg st="2" end="2"/>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5">
                                            <p:txEl>
                                              <p:pRg st="2" end="2"/>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5">
                                            <p:txEl>
                                              <p:pRg st="2" end="2"/>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5">
                                            <p:txEl>
                                              <p:pRg st="2" end="2"/>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5">
                                            <p:txEl>
                                              <p:pRg st="2" end="2"/>
                                            </p:txEl>
                                          </p:spTgt>
                                        </p:tgtEl>
                                      </p:cBhvr>
                                      <p:to x="100000" y="60000"/>
                                    </p:animScale>
                                    <p:animScale>
                                      <p:cBhvr>
                                        <p:cTn id="48" dur="166" decel="50000">
                                          <p:stCondLst>
                                            <p:cond delay="676"/>
                                          </p:stCondLst>
                                        </p:cTn>
                                        <p:tgtEl>
                                          <p:spTgt spid="5">
                                            <p:txEl>
                                              <p:pRg st="2" end="2"/>
                                            </p:txEl>
                                          </p:spTgt>
                                        </p:tgtEl>
                                      </p:cBhvr>
                                      <p:to x="100000" y="100000"/>
                                    </p:animScale>
                                    <p:animScale>
                                      <p:cBhvr>
                                        <p:cTn id="49" dur="26">
                                          <p:stCondLst>
                                            <p:cond delay="1312"/>
                                          </p:stCondLst>
                                        </p:cTn>
                                        <p:tgtEl>
                                          <p:spTgt spid="5">
                                            <p:txEl>
                                              <p:pRg st="2" end="2"/>
                                            </p:txEl>
                                          </p:spTgt>
                                        </p:tgtEl>
                                      </p:cBhvr>
                                      <p:to x="100000" y="80000"/>
                                    </p:animScale>
                                    <p:animScale>
                                      <p:cBhvr>
                                        <p:cTn id="50" dur="166" decel="50000">
                                          <p:stCondLst>
                                            <p:cond delay="1338"/>
                                          </p:stCondLst>
                                        </p:cTn>
                                        <p:tgtEl>
                                          <p:spTgt spid="5">
                                            <p:txEl>
                                              <p:pRg st="2" end="2"/>
                                            </p:txEl>
                                          </p:spTgt>
                                        </p:tgtEl>
                                      </p:cBhvr>
                                      <p:to x="100000" y="100000"/>
                                    </p:animScale>
                                    <p:animScale>
                                      <p:cBhvr>
                                        <p:cTn id="51" dur="26">
                                          <p:stCondLst>
                                            <p:cond delay="1642"/>
                                          </p:stCondLst>
                                        </p:cTn>
                                        <p:tgtEl>
                                          <p:spTgt spid="5">
                                            <p:txEl>
                                              <p:pRg st="2" end="2"/>
                                            </p:txEl>
                                          </p:spTgt>
                                        </p:tgtEl>
                                      </p:cBhvr>
                                      <p:to x="100000" y="90000"/>
                                    </p:animScale>
                                    <p:animScale>
                                      <p:cBhvr>
                                        <p:cTn id="52" dur="166" decel="50000">
                                          <p:stCondLst>
                                            <p:cond delay="1668"/>
                                          </p:stCondLst>
                                        </p:cTn>
                                        <p:tgtEl>
                                          <p:spTgt spid="5">
                                            <p:txEl>
                                              <p:pRg st="2" end="2"/>
                                            </p:txEl>
                                          </p:spTgt>
                                        </p:tgtEl>
                                      </p:cBhvr>
                                      <p:to x="100000" y="100000"/>
                                    </p:animScale>
                                    <p:animScale>
                                      <p:cBhvr>
                                        <p:cTn id="53" dur="26">
                                          <p:stCondLst>
                                            <p:cond delay="1808"/>
                                          </p:stCondLst>
                                        </p:cTn>
                                        <p:tgtEl>
                                          <p:spTgt spid="5">
                                            <p:txEl>
                                              <p:pRg st="2" end="2"/>
                                            </p:txEl>
                                          </p:spTgt>
                                        </p:tgtEl>
                                      </p:cBhvr>
                                      <p:to x="100000" y="95000"/>
                                    </p:animScale>
                                    <p:animScale>
                                      <p:cBhvr>
                                        <p:cTn id="54" dur="166" decel="50000">
                                          <p:stCondLst>
                                            <p:cond delay="1834"/>
                                          </p:stCondLst>
                                        </p:cTn>
                                        <p:tgtEl>
                                          <p:spTgt spid="5">
                                            <p:txEl>
                                              <p:pRg st="2" end="2"/>
                                            </p:txEl>
                                          </p:spTgt>
                                        </p:tgtEl>
                                      </p:cBhvr>
                                      <p:to x="100000" y="100000"/>
                                    </p:animScale>
                                  </p:childTnLst>
                                </p:cTn>
                              </p:par>
                              <p:par>
                                <p:cTn id="55" presetID="26" presetClass="entr" presetSubtype="0" fill="hold" grpId="0" nodeType="withEffect">
                                  <p:stCondLst>
                                    <p:cond delay="0"/>
                                  </p:stCondLst>
                                  <p:childTnLst>
                                    <p:set>
                                      <p:cBhvr>
                                        <p:cTn id="56" dur="1" fill="hold">
                                          <p:stCondLst>
                                            <p:cond delay="0"/>
                                          </p:stCondLst>
                                        </p:cTn>
                                        <p:tgtEl>
                                          <p:spTgt spid="5">
                                            <p:txEl>
                                              <p:pRg st="3" end="3"/>
                                            </p:txEl>
                                          </p:spTgt>
                                        </p:tgtEl>
                                        <p:attrNameLst>
                                          <p:attrName>style.visibility</p:attrName>
                                        </p:attrNameLst>
                                      </p:cBhvr>
                                      <p:to>
                                        <p:strVal val="visible"/>
                                      </p:to>
                                    </p:set>
                                    <p:animEffect transition="in" filter="wipe(down)">
                                      <p:cBhvr>
                                        <p:cTn id="57" dur="580">
                                          <p:stCondLst>
                                            <p:cond delay="0"/>
                                          </p:stCondLst>
                                        </p:cTn>
                                        <p:tgtEl>
                                          <p:spTgt spid="5">
                                            <p:txEl>
                                              <p:pRg st="3" end="3"/>
                                            </p:txEl>
                                          </p:spTgt>
                                        </p:tgtEl>
                                      </p:cBhvr>
                                    </p:animEffect>
                                    <p:anim calcmode="lin" valueType="num">
                                      <p:cBhvr>
                                        <p:cTn id="58" dur="1822" tmFilter="0,0; 0.14,0.36; 0.43,0.73; 0.71,0.91; 1.0,1.0">
                                          <p:stCondLst>
                                            <p:cond delay="0"/>
                                          </p:stCondLst>
                                        </p:cTn>
                                        <p:tgtEl>
                                          <p:spTgt spid="5">
                                            <p:txEl>
                                              <p:pRg st="3" end="3"/>
                                            </p:txEl>
                                          </p:spTgt>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5">
                                            <p:txEl>
                                              <p:pRg st="3" end="3"/>
                                            </p:txEl>
                                          </p:spTgt>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5">
                                            <p:txEl>
                                              <p:pRg st="3" end="3"/>
                                            </p:txEl>
                                          </p:spTgt>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5">
                                            <p:txEl>
                                              <p:pRg st="3" end="3"/>
                                            </p:txEl>
                                          </p:spTgt>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5">
                                            <p:txEl>
                                              <p:pRg st="3" end="3"/>
                                            </p:txEl>
                                          </p:spTgt>
                                        </p:tgtEl>
                                        <p:attrNameLst>
                                          <p:attrName>ppt_y</p:attrName>
                                        </p:attrNameLst>
                                      </p:cBhvr>
                                      <p:tavLst>
                                        <p:tav tm="0" fmla="#ppt_y-sin(pi*$)/81">
                                          <p:val>
                                            <p:fltVal val="0"/>
                                          </p:val>
                                        </p:tav>
                                        <p:tav tm="100000">
                                          <p:val>
                                            <p:fltVal val="1"/>
                                          </p:val>
                                        </p:tav>
                                      </p:tavLst>
                                    </p:anim>
                                    <p:animScale>
                                      <p:cBhvr>
                                        <p:cTn id="63" dur="26">
                                          <p:stCondLst>
                                            <p:cond delay="650"/>
                                          </p:stCondLst>
                                        </p:cTn>
                                        <p:tgtEl>
                                          <p:spTgt spid="5">
                                            <p:txEl>
                                              <p:pRg st="3" end="3"/>
                                            </p:txEl>
                                          </p:spTgt>
                                        </p:tgtEl>
                                      </p:cBhvr>
                                      <p:to x="100000" y="60000"/>
                                    </p:animScale>
                                    <p:animScale>
                                      <p:cBhvr>
                                        <p:cTn id="64" dur="166" decel="50000">
                                          <p:stCondLst>
                                            <p:cond delay="676"/>
                                          </p:stCondLst>
                                        </p:cTn>
                                        <p:tgtEl>
                                          <p:spTgt spid="5">
                                            <p:txEl>
                                              <p:pRg st="3" end="3"/>
                                            </p:txEl>
                                          </p:spTgt>
                                        </p:tgtEl>
                                      </p:cBhvr>
                                      <p:to x="100000" y="100000"/>
                                    </p:animScale>
                                    <p:animScale>
                                      <p:cBhvr>
                                        <p:cTn id="65" dur="26">
                                          <p:stCondLst>
                                            <p:cond delay="1312"/>
                                          </p:stCondLst>
                                        </p:cTn>
                                        <p:tgtEl>
                                          <p:spTgt spid="5">
                                            <p:txEl>
                                              <p:pRg st="3" end="3"/>
                                            </p:txEl>
                                          </p:spTgt>
                                        </p:tgtEl>
                                      </p:cBhvr>
                                      <p:to x="100000" y="80000"/>
                                    </p:animScale>
                                    <p:animScale>
                                      <p:cBhvr>
                                        <p:cTn id="66" dur="166" decel="50000">
                                          <p:stCondLst>
                                            <p:cond delay="1338"/>
                                          </p:stCondLst>
                                        </p:cTn>
                                        <p:tgtEl>
                                          <p:spTgt spid="5">
                                            <p:txEl>
                                              <p:pRg st="3" end="3"/>
                                            </p:txEl>
                                          </p:spTgt>
                                        </p:tgtEl>
                                      </p:cBhvr>
                                      <p:to x="100000" y="100000"/>
                                    </p:animScale>
                                    <p:animScale>
                                      <p:cBhvr>
                                        <p:cTn id="67" dur="26">
                                          <p:stCondLst>
                                            <p:cond delay="1642"/>
                                          </p:stCondLst>
                                        </p:cTn>
                                        <p:tgtEl>
                                          <p:spTgt spid="5">
                                            <p:txEl>
                                              <p:pRg st="3" end="3"/>
                                            </p:txEl>
                                          </p:spTgt>
                                        </p:tgtEl>
                                      </p:cBhvr>
                                      <p:to x="100000" y="90000"/>
                                    </p:animScale>
                                    <p:animScale>
                                      <p:cBhvr>
                                        <p:cTn id="68" dur="166" decel="50000">
                                          <p:stCondLst>
                                            <p:cond delay="1668"/>
                                          </p:stCondLst>
                                        </p:cTn>
                                        <p:tgtEl>
                                          <p:spTgt spid="5">
                                            <p:txEl>
                                              <p:pRg st="3" end="3"/>
                                            </p:txEl>
                                          </p:spTgt>
                                        </p:tgtEl>
                                      </p:cBhvr>
                                      <p:to x="100000" y="100000"/>
                                    </p:animScale>
                                    <p:animScale>
                                      <p:cBhvr>
                                        <p:cTn id="69" dur="26">
                                          <p:stCondLst>
                                            <p:cond delay="1808"/>
                                          </p:stCondLst>
                                        </p:cTn>
                                        <p:tgtEl>
                                          <p:spTgt spid="5">
                                            <p:txEl>
                                              <p:pRg st="3" end="3"/>
                                            </p:txEl>
                                          </p:spTgt>
                                        </p:tgtEl>
                                      </p:cBhvr>
                                      <p:to x="100000" y="95000"/>
                                    </p:animScale>
                                    <p:animScale>
                                      <p:cBhvr>
                                        <p:cTn id="70" dur="166" decel="50000">
                                          <p:stCondLst>
                                            <p:cond delay="1834"/>
                                          </p:stCondLst>
                                        </p:cTn>
                                        <p:tgtEl>
                                          <p:spTgt spid="5">
                                            <p:txEl>
                                              <p:pRg st="3" end="3"/>
                                            </p:txEl>
                                          </p:spTgt>
                                        </p:tgtEl>
                                      </p:cBhvr>
                                      <p:to x="100000" y="100000"/>
                                    </p:animScale>
                                  </p:childTnLst>
                                </p:cTn>
                              </p:par>
                              <p:par>
                                <p:cTn id="71" presetID="26" presetClass="entr" presetSubtype="0" fill="hold" grpId="0" nodeType="withEffect">
                                  <p:stCondLst>
                                    <p:cond delay="0"/>
                                  </p:stCondLst>
                                  <p:childTnLst>
                                    <p:set>
                                      <p:cBhvr>
                                        <p:cTn id="72" dur="1" fill="hold">
                                          <p:stCondLst>
                                            <p:cond delay="0"/>
                                          </p:stCondLst>
                                        </p:cTn>
                                        <p:tgtEl>
                                          <p:spTgt spid="5">
                                            <p:txEl>
                                              <p:pRg st="4" end="4"/>
                                            </p:txEl>
                                          </p:spTgt>
                                        </p:tgtEl>
                                        <p:attrNameLst>
                                          <p:attrName>style.visibility</p:attrName>
                                        </p:attrNameLst>
                                      </p:cBhvr>
                                      <p:to>
                                        <p:strVal val="visible"/>
                                      </p:to>
                                    </p:set>
                                    <p:animEffect transition="in" filter="wipe(down)">
                                      <p:cBhvr>
                                        <p:cTn id="73" dur="580">
                                          <p:stCondLst>
                                            <p:cond delay="0"/>
                                          </p:stCondLst>
                                        </p:cTn>
                                        <p:tgtEl>
                                          <p:spTgt spid="5">
                                            <p:txEl>
                                              <p:pRg st="4" end="4"/>
                                            </p:txEl>
                                          </p:spTgt>
                                        </p:tgtEl>
                                      </p:cBhvr>
                                    </p:animEffect>
                                    <p:anim calcmode="lin" valueType="num">
                                      <p:cBhvr>
                                        <p:cTn id="74" dur="1822" tmFilter="0,0; 0.14,0.36; 0.43,0.73; 0.71,0.91; 1.0,1.0">
                                          <p:stCondLst>
                                            <p:cond delay="0"/>
                                          </p:stCondLst>
                                        </p:cTn>
                                        <p:tgtEl>
                                          <p:spTgt spid="5">
                                            <p:txEl>
                                              <p:pRg st="4" end="4"/>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5">
                                            <p:txEl>
                                              <p:pRg st="4" end="4"/>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5">
                                            <p:txEl>
                                              <p:pRg st="4" end="4"/>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5">
                                            <p:txEl>
                                              <p:pRg st="4" end="4"/>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5">
                                            <p:txEl>
                                              <p:pRg st="4" end="4"/>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5">
                                            <p:txEl>
                                              <p:pRg st="4" end="4"/>
                                            </p:txEl>
                                          </p:spTgt>
                                        </p:tgtEl>
                                      </p:cBhvr>
                                      <p:to x="100000" y="60000"/>
                                    </p:animScale>
                                    <p:animScale>
                                      <p:cBhvr>
                                        <p:cTn id="80" dur="166" decel="50000">
                                          <p:stCondLst>
                                            <p:cond delay="676"/>
                                          </p:stCondLst>
                                        </p:cTn>
                                        <p:tgtEl>
                                          <p:spTgt spid="5">
                                            <p:txEl>
                                              <p:pRg st="4" end="4"/>
                                            </p:txEl>
                                          </p:spTgt>
                                        </p:tgtEl>
                                      </p:cBhvr>
                                      <p:to x="100000" y="100000"/>
                                    </p:animScale>
                                    <p:animScale>
                                      <p:cBhvr>
                                        <p:cTn id="81" dur="26">
                                          <p:stCondLst>
                                            <p:cond delay="1312"/>
                                          </p:stCondLst>
                                        </p:cTn>
                                        <p:tgtEl>
                                          <p:spTgt spid="5">
                                            <p:txEl>
                                              <p:pRg st="4" end="4"/>
                                            </p:txEl>
                                          </p:spTgt>
                                        </p:tgtEl>
                                      </p:cBhvr>
                                      <p:to x="100000" y="80000"/>
                                    </p:animScale>
                                    <p:animScale>
                                      <p:cBhvr>
                                        <p:cTn id="82" dur="166" decel="50000">
                                          <p:stCondLst>
                                            <p:cond delay="1338"/>
                                          </p:stCondLst>
                                        </p:cTn>
                                        <p:tgtEl>
                                          <p:spTgt spid="5">
                                            <p:txEl>
                                              <p:pRg st="4" end="4"/>
                                            </p:txEl>
                                          </p:spTgt>
                                        </p:tgtEl>
                                      </p:cBhvr>
                                      <p:to x="100000" y="100000"/>
                                    </p:animScale>
                                    <p:animScale>
                                      <p:cBhvr>
                                        <p:cTn id="83" dur="26">
                                          <p:stCondLst>
                                            <p:cond delay="1642"/>
                                          </p:stCondLst>
                                        </p:cTn>
                                        <p:tgtEl>
                                          <p:spTgt spid="5">
                                            <p:txEl>
                                              <p:pRg st="4" end="4"/>
                                            </p:txEl>
                                          </p:spTgt>
                                        </p:tgtEl>
                                      </p:cBhvr>
                                      <p:to x="100000" y="90000"/>
                                    </p:animScale>
                                    <p:animScale>
                                      <p:cBhvr>
                                        <p:cTn id="84" dur="166" decel="50000">
                                          <p:stCondLst>
                                            <p:cond delay="1668"/>
                                          </p:stCondLst>
                                        </p:cTn>
                                        <p:tgtEl>
                                          <p:spTgt spid="5">
                                            <p:txEl>
                                              <p:pRg st="4" end="4"/>
                                            </p:txEl>
                                          </p:spTgt>
                                        </p:tgtEl>
                                      </p:cBhvr>
                                      <p:to x="100000" y="100000"/>
                                    </p:animScale>
                                    <p:animScale>
                                      <p:cBhvr>
                                        <p:cTn id="85" dur="26">
                                          <p:stCondLst>
                                            <p:cond delay="1808"/>
                                          </p:stCondLst>
                                        </p:cTn>
                                        <p:tgtEl>
                                          <p:spTgt spid="5">
                                            <p:txEl>
                                              <p:pRg st="4" end="4"/>
                                            </p:txEl>
                                          </p:spTgt>
                                        </p:tgtEl>
                                      </p:cBhvr>
                                      <p:to x="100000" y="95000"/>
                                    </p:animScale>
                                    <p:animScale>
                                      <p:cBhvr>
                                        <p:cTn id="86" dur="166" decel="50000">
                                          <p:stCondLst>
                                            <p:cond delay="1834"/>
                                          </p:stCondLst>
                                        </p:cTn>
                                        <p:tgtEl>
                                          <p:spTgt spid="5">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مثالهای اجابت الزامات</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1972130"/>
            <a:ext cx="2869935" cy="4699125"/>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5397" y="2006170"/>
            <a:ext cx="3292514" cy="4665085"/>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5173" y="1990090"/>
            <a:ext cx="3478627" cy="46811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648334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4585" y="-13716"/>
            <a:ext cx="9720072" cy="1499616"/>
          </a:xfrm>
        </p:spPr>
        <p:txBody>
          <a:bodyPr/>
          <a:lstStyle/>
          <a:p>
            <a:r>
              <a:rPr lang="fa-IR" dirty="0" smtClean="0"/>
              <a:t>فاز سه – اثبات اجابت</a:t>
            </a:r>
            <a:endParaRPr lang="en-US" dirty="0"/>
          </a:p>
        </p:txBody>
      </p:sp>
      <p:sp>
        <p:nvSpPr>
          <p:cNvPr id="3" name="Content Placeholder 2"/>
          <p:cNvSpPr>
            <a:spLocks noGrp="1"/>
          </p:cNvSpPr>
          <p:nvPr>
            <p:ph idx="1"/>
          </p:nvPr>
        </p:nvSpPr>
        <p:spPr>
          <a:xfrm>
            <a:off x="1024128" y="1485900"/>
            <a:ext cx="10520172" cy="4823460"/>
          </a:xfrm>
        </p:spPr>
        <p:txBody>
          <a:bodyPr>
            <a:normAutofit/>
          </a:bodyPr>
          <a:lstStyle/>
          <a:p>
            <a:pPr algn="just" rtl="1"/>
            <a:r>
              <a:rPr lang="fa-IR" sz="2800" dirty="0">
                <a:cs typeface="B Nazanin" panose="00000400000000000000" pitchFamily="2" charset="-78"/>
              </a:rPr>
              <a:t>هدف این فاز اثبات اجابت با پایه صدور گواهینامه و پذیرش اثبات اجابت‌ها است. </a:t>
            </a:r>
            <a:endParaRPr lang="en-US" sz="2800" dirty="0">
              <a:cs typeface="B Nazanin" panose="00000400000000000000" pitchFamily="2" charset="-78"/>
            </a:endParaRPr>
          </a:p>
          <a:p>
            <a:pPr algn="just" rtl="1"/>
            <a:r>
              <a:rPr lang="fa-IR" sz="2800" dirty="0">
                <a:cs typeface="B Nazanin" panose="00000400000000000000" pitchFamily="2" charset="-78"/>
              </a:rPr>
              <a:t>پس از تدوین و توافق بر سر ام او سی ‌ها، متقاضی باید برای سازمان مجاز تست‌ها و محاسبات اثبات کردن اجابت پایه صدور گواهینامه را معمولا به وسیله اسناد و گزارشات تامین کند. این گزارشات باید دارای مراجع دقیق به الزامات خود باشد. نه تنها اشاره کردن کردن به پاراگراف، بلکه در مواردیکه ام او سی متفاوت باید اجابت شود، باید ام او سی مورد ملاحظه قرار گیرد</a:t>
            </a:r>
            <a:r>
              <a:rPr lang="fa-IR" sz="2800" dirty="0" smtClean="0">
                <a:cs typeface="B Nazanin" panose="00000400000000000000" pitchFamily="2" charset="-78"/>
              </a:rPr>
              <a:t>.</a:t>
            </a:r>
            <a:r>
              <a:rPr lang="en-US" sz="2800" dirty="0" smtClean="0">
                <a:cs typeface="B Nazanin" panose="00000400000000000000" pitchFamily="2" charset="-78"/>
              </a:rPr>
              <a:t> </a:t>
            </a:r>
          </a:p>
          <a:p>
            <a:pPr marL="0" indent="0" algn="just" rtl="1">
              <a:buNone/>
            </a:pPr>
            <a:r>
              <a:rPr lang="fa-IR" sz="2800" dirty="0" smtClean="0">
                <a:cs typeface="B Nazanin" panose="00000400000000000000" pitchFamily="2" charset="-78"/>
              </a:rPr>
              <a:t>این امکان وجود دارد که برخی از موارد نیاز به بازنگری داشته باشد.</a:t>
            </a:r>
            <a:endParaRPr lang="en-US" sz="2800" dirty="0">
              <a:cs typeface="B Nazanin" panose="00000400000000000000" pitchFamily="2" charset="-78"/>
            </a:endParaRPr>
          </a:p>
          <a:p>
            <a:pPr lvl="0" algn="just" rtl="1">
              <a:lnSpc>
                <a:spcPct val="150000"/>
              </a:lnSpc>
            </a:pPr>
            <a:endParaRPr lang="en-US" dirty="0">
              <a:cs typeface="B Nazanin" panose="00000400000000000000" pitchFamily="2" charset="-78"/>
            </a:endParaRPr>
          </a:p>
        </p:txBody>
      </p:sp>
    </p:spTree>
    <p:extLst>
      <p:ext uri="{BB962C8B-B14F-4D97-AF65-F5344CB8AC3E}">
        <p14:creationId xmlns:p14="http://schemas.microsoft.com/office/powerpoint/2010/main" val="40266471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4585" y="-13716"/>
            <a:ext cx="9720072" cy="1499616"/>
          </a:xfrm>
        </p:spPr>
        <p:txBody>
          <a:bodyPr/>
          <a:lstStyle/>
          <a:p>
            <a:r>
              <a:rPr lang="fa-IR" dirty="0" smtClean="0"/>
              <a:t>فاز سه – اثبات اجابت</a:t>
            </a:r>
            <a:endParaRPr lang="en-US" dirty="0"/>
          </a:p>
        </p:txBody>
      </p:sp>
      <p:sp>
        <p:nvSpPr>
          <p:cNvPr id="3" name="Content Placeholder 2"/>
          <p:cNvSpPr>
            <a:spLocks noGrp="1"/>
          </p:cNvSpPr>
          <p:nvPr>
            <p:ph idx="1"/>
          </p:nvPr>
        </p:nvSpPr>
        <p:spPr>
          <a:xfrm>
            <a:off x="1024128" y="1485900"/>
            <a:ext cx="10520172" cy="4823460"/>
          </a:xfrm>
        </p:spPr>
        <p:txBody>
          <a:bodyPr>
            <a:normAutofit/>
          </a:bodyPr>
          <a:lstStyle/>
          <a:p>
            <a:pPr lvl="0" algn="just" rtl="1">
              <a:lnSpc>
                <a:spcPct val="150000"/>
              </a:lnSpc>
            </a:pPr>
            <a:r>
              <a:rPr lang="ar-SA" dirty="0">
                <a:cs typeface="B Nazanin" panose="00000400000000000000" pitchFamily="2" charset="-78"/>
              </a:rPr>
              <a:t>موارد بازنگری صدور گواهینامه (سی آر آی). موارد بازنگری صدور گواهینامه یک سند ثبت سوابق هر یک از گام‌هایی است که به سوی بسته شدن موضوع می‌رود. به ویژه در مواردی شبیه زیر: </a:t>
            </a:r>
            <a:endParaRPr lang="en-US" dirty="0">
              <a:cs typeface="B Nazanin" panose="00000400000000000000" pitchFamily="2" charset="-78"/>
            </a:endParaRPr>
          </a:p>
          <a:p>
            <a:pPr marL="914400" lvl="1" indent="-457200" algn="just" rtl="1">
              <a:lnSpc>
                <a:spcPct val="150000"/>
              </a:lnSpc>
              <a:buFont typeface="+mj-lt"/>
              <a:buAutoNum type="alphaLcParenR"/>
            </a:pPr>
            <a:r>
              <a:rPr lang="ar-SA" dirty="0">
                <a:cs typeface="B Nazanin" panose="00000400000000000000" pitchFamily="2" charset="-78"/>
              </a:rPr>
              <a:t>برای ثبت فرایند دنبال شده به منظور تعریف محتویات پایه صدور گواهینامه </a:t>
            </a:r>
            <a:endParaRPr lang="en-US" dirty="0">
              <a:cs typeface="B Nazanin" panose="00000400000000000000" pitchFamily="2" charset="-78"/>
            </a:endParaRPr>
          </a:p>
          <a:p>
            <a:pPr marL="914400" lvl="1" indent="-457200" algn="just" rtl="1">
              <a:lnSpc>
                <a:spcPct val="150000"/>
              </a:lnSpc>
              <a:buFont typeface="+mj-lt"/>
              <a:buAutoNum type="alphaLcParenR"/>
            </a:pPr>
            <a:r>
              <a:rPr lang="ar-SA" dirty="0">
                <a:cs typeface="B Nazanin" panose="00000400000000000000" pitchFamily="2" charset="-78"/>
              </a:rPr>
              <a:t>برای توسعه و اداره شرایط ویژه</a:t>
            </a:r>
            <a:endParaRPr lang="en-US" dirty="0">
              <a:cs typeface="B Nazanin" panose="00000400000000000000" pitchFamily="2" charset="-78"/>
            </a:endParaRPr>
          </a:p>
          <a:p>
            <a:pPr marL="914400" lvl="1" indent="-457200" algn="just" rtl="1">
              <a:lnSpc>
                <a:spcPct val="150000"/>
              </a:lnSpc>
              <a:buFont typeface="+mj-lt"/>
              <a:buAutoNum type="alphaLcParenR"/>
            </a:pPr>
            <a:r>
              <a:rPr lang="ar-SA" dirty="0">
                <a:cs typeface="B Nazanin" panose="00000400000000000000" pitchFamily="2" charset="-78"/>
              </a:rPr>
              <a:t>برای اداره سیاست جدید، روش‌های اجابت غیر معمول/ تفاسیر</a:t>
            </a:r>
            <a:endParaRPr lang="en-US" dirty="0">
              <a:cs typeface="B Nazanin" panose="00000400000000000000" pitchFamily="2" charset="-78"/>
            </a:endParaRPr>
          </a:p>
          <a:p>
            <a:pPr marL="914400" lvl="1" indent="-457200" algn="just" rtl="1">
              <a:lnSpc>
                <a:spcPct val="150000"/>
              </a:lnSpc>
              <a:buFont typeface="+mj-lt"/>
              <a:buAutoNum type="alphaLcParenR"/>
            </a:pPr>
            <a:r>
              <a:rPr lang="ar-SA" dirty="0">
                <a:cs typeface="B Nazanin" panose="00000400000000000000" pitchFamily="2" charset="-78"/>
              </a:rPr>
              <a:t>برای اداره معافیت‌ها یا یافته ‌های ایمنی معادل</a:t>
            </a:r>
            <a:endParaRPr lang="en-US" dirty="0">
              <a:cs typeface="B Nazanin" panose="00000400000000000000" pitchFamily="2" charset="-78"/>
            </a:endParaRPr>
          </a:p>
          <a:p>
            <a:pPr marL="914400" lvl="1" indent="-457200" algn="just" rtl="1">
              <a:lnSpc>
                <a:spcPct val="150000"/>
              </a:lnSpc>
              <a:buFont typeface="+mj-lt"/>
              <a:buAutoNum type="alphaLcParenR"/>
            </a:pPr>
            <a:r>
              <a:rPr lang="ar-SA" dirty="0">
                <a:cs typeface="B Nazanin" panose="00000400000000000000" pitchFamily="2" charset="-78"/>
              </a:rPr>
              <a:t>برای مواجهه با موضوعات بحث برانگیر میان تیم و </a:t>
            </a:r>
            <a:r>
              <a:rPr lang="ar-SA" dirty="0" smtClean="0">
                <a:cs typeface="B Nazanin" panose="00000400000000000000" pitchFamily="2" charset="-78"/>
              </a:rPr>
              <a:t>متقاضی</a:t>
            </a:r>
            <a:endParaRPr lang="en-US" dirty="0">
              <a:cs typeface="B Nazanin" panose="00000400000000000000" pitchFamily="2" charset="-78"/>
            </a:endParaRPr>
          </a:p>
          <a:p>
            <a:pPr marL="914400" lvl="1" indent="-457200" algn="just" rtl="1">
              <a:lnSpc>
                <a:spcPct val="150000"/>
              </a:lnSpc>
              <a:buFont typeface="+mj-lt"/>
              <a:buAutoNum type="alphaLcParenR"/>
            </a:pPr>
            <a:endParaRPr lang="en-US" dirty="0" smtClean="0">
              <a:cs typeface="B Nazanin" panose="00000400000000000000" pitchFamily="2" charset="-78"/>
            </a:endParaRPr>
          </a:p>
          <a:p>
            <a:pPr marL="457200" lvl="1" indent="0" rtl="1">
              <a:lnSpc>
                <a:spcPct val="150000"/>
              </a:lnSpc>
              <a:buNone/>
            </a:pPr>
            <a:r>
              <a:rPr lang="en-US" dirty="0"/>
              <a:t>The certification review item </a:t>
            </a:r>
            <a:endParaRPr lang="en-US" dirty="0" smtClean="0"/>
          </a:p>
          <a:p>
            <a:pPr marL="457200" lvl="1" indent="0" rtl="1">
              <a:lnSpc>
                <a:spcPct val="150000"/>
              </a:lnSpc>
              <a:buNone/>
            </a:pPr>
            <a:endParaRPr lang="en-US" dirty="0">
              <a:cs typeface="B Nazanin" panose="00000400000000000000" pitchFamily="2" charset="-78"/>
            </a:endParaRPr>
          </a:p>
        </p:txBody>
      </p:sp>
    </p:spTree>
    <p:extLst>
      <p:ext uri="{BB962C8B-B14F-4D97-AF65-F5344CB8AC3E}">
        <p14:creationId xmlns:p14="http://schemas.microsoft.com/office/powerpoint/2010/main" val="26440033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heel(1)">
                                      <p:cBhvr>
                                        <p:cTn id="10" dur="2000"/>
                                        <p:tgtEl>
                                          <p:spTgt spid="3">
                                            <p:txEl>
                                              <p:pRg st="1" end="1"/>
                                            </p:txEl>
                                          </p:spTgt>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heel(1)">
                                      <p:cBhvr>
                                        <p:cTn id="13" dur="2000"/>
                                        <p:tgtEl>
                                          <p:spTgt spid="3">
                                            <p:txEl>
                                              <p:pRg st="2" end="2"/>
                                            </p:txEl>
                                          </p:spTgt>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heel(1)">
                                      <p:cBhvr>
                                        <p:cTn id="16" dur="2000"/>
                                        <p:tgtEl>
                                          <p:spTgt spid="3">
                                            <p:txEl>
                                              <p:pRg st="3" end="3"/>
                                            </p:txEl>
                                          </p:spTgt>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heel(1)">
                                      <p:cBhvr>
                                        <p:cTn id="19" dur="2000"/>
                                        <p:tgtEl>
                                          <p:spTgt spid="3">
                                            <p:txEl>
                                              <p:pRg st="4" end="4"/>
                                            </p:txEl>
                                          </p:spTgt>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heel(1)">
                                      <p:cBhvr>
                                        <p:cTn id="22" dur="2000"/>
                                        <p:tgtEl>
                                          <p:spTgt spid="3">
                                            <p:txEl>
                                              <p:pRg st="5" end="5"/>
                                            </p:txEl>
                                          </p:spTgt>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wheel(1)">
                                      <p:cBhvr>
                                        <p:cTn id="25"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فاز سه – اثبات اجابت</a:t>
            </a:r>
            <a:endParaRPr lang="en-US" dirty="0"/>
          </a:p>
        </p:txBody>
      </p:sp>
      <p:sp>
        <p:nvSpPr>
          <p:cNvPr id="3" name="Content Placeholder 2"/>
          <p:cNvSpPr>
            <a:spLocks noGrp="1"/>
          </p:cNvSpPr>
          <p:nvPr>
            <p:ph idx="1"/>
          </p:nvPr>
        </p:nvSpPr>
        <p:spPr/>
        <p:txBody>
          <a:bodyPr>
            <a:normAutofit/>
          </a:bodyPr>
          <a:lstStyle/>
          <a:p>
            <a:pPr lvl="0" algn="just" rtl="1">
              <a:lnSpc>
                <a:spcPct val="150000"/>
              </a:lnSpc>
            </a:pPr>
            <a:r>
              <a:rPr lang="ar-SA" dirty="0" smtClean="0">
                <a:cs typeface="B Nazanin" panose="00000400000000000000" pitchFamily="2" charset="-78"/>
              </a:rPr>
              <a:t>موارد </a:t>
            </a:r>
            <a:r>
              <a:rPr lang="ar-SA" dirty="0">
                <a:cs typeface="B Nazanin" panose="00000400000000000000" pitchFamily="2" charset="-78"/>
              </a:rPr>
              <a:t>اقدام (ای آی). هدف یک اقدام برای اداره پیشرفت یک مورد است که نیاز به سی آر آی ندارد اما نیاز به توجه ویژه متقاضی یا تیم دارد. یک ای آی می‌تواند در موارد زیر باز شود.</a:t>
            </a:r>
            <a:endParaRPr lang="en-US" dirty="0">
              <a:cs typeface="B Nazanin" panose="00000400000000000000" pitchFamily="2" charset="-78"/>
            </a:endParaRPr>
          </a:p>
          <a:p>
            <a:pPr marL="914400" lvl="1" indent="-457200" algn="just" rtl="1">
              <a:lnSpc>
                <a:spcPct val="150000"/>
              </a:lnSpc>
              <a:buFont typeface="+mj-lt"/>
              <a:buAutoNum type="alphaLcParenR"/>
            </a:pPr>
            <a:r>
              <a:rPr lang="ar-SA" dirty="0">
                <a:cs typeface="B Nazanin" panose="00000400000000000000" pitchFamily="2" charset="-78"/>
              </a:rPr>
              <a:t>برای بازنگری مناسب بودن اثبات اجابت موضوعات انتخاب شده</a:t>
            </a:r>
            <a:endParaRPr lang="en-US" dirty="0">
              <a:cs typeface="B Nazanin" panose="00000400000000000000" pitchFamily="2" charset="-78"/>
            </a:endParaRPr>
          </a:p>
          <a:p>
            <a:pPr marL="914400" lvl="1" indent="-457200" algn="just" rtl="1">
              <a:lnSpc>
                <a:spcPct val="150000"/>
              </a:lnSpc>
              <a:buFont typeface="+mj-lt"/>
              <a:buAutoNum type="alphaLcParenR"/>
            </a:pPr>
            <a:r>
              <a:rPr lang="ar-SA" dirty="0">
                <a:cs typeface="B Nazanin" panose="00000400000000000000" pitchFamily="2" charset="-78"/>
              </a:rPr>
              <a:t>برای پیگیری یک سی آر آی بسته زمانیکه ضروری باشد.</a:t>
            </a:r>
            <a:endParaRPr lang="en-US" dirty="0">
              <a:cs typeface="B Nazanin" panose="00000400000000000000" pitchFamily="2" charset="-78"/>
            </a:endParaRPr>
          </a:p>
          <a:p>
            <a:pPr marL="914400" lvl="1" indent="-457200" algn="just" rtl="1">
              <a:lnSpc>
                <a:spcPct val="150000"/>
              </a:lnSpc>
              <a:buFont typeface="+mj-lt"/>
              <a:buAutoNum type="alphaLcParenR"/>
            </a:pPr>
            <a:r>
              <a:rPr lang="ar-SA" dirty="0">
                <a:cs typeface="B Nazanin" panose="00000400000000000000" pitchFamily="2" charset="-78"/>
              </a:rPr>
              <a:t>برای اداره موضوعاتی که در عملیات پرواز و صدور گواهینامه دخالت می‌کنند.</a:t>
            </a:r>
            <a:endParaRPr lang="en-US" dirty="0">
              <a:cs typeface="B Nazanin" panose="00000400000000000000" pitchFamily="2" charset="-78"/>
            </a:endParaRPr>
          </a:p>
          <a:p>
            <a:pPr marL="914400" lvl="1" indent="-457200" algn="just" rtl="1">
              <a:lnSpc>
                <a:spcPct val="150000"/>
              </a:lnSpc>
              <a:buFont typeface="+mj-lt"/>
              <a:buAutoNum type="alphaLcParenR"/>
            </a:pPr>
            <a:r>
              <a:rPr lang="ar-SA" dirty="0">
                <a:cs typeface="B Nazanin" panose="00000400000000000000" pitchFamily="2" charset="-78"/>
              </a:rPr>
              <a:t>موارد دیگری که ضروری به نظر می‌رسد. </a:t>
            </a:r>
            <a:endParaRPr lang="en-US" dirty="0">
              <a:cs typeface="B Nazanin" panose="00000400000000000000" pitchFamily="2" charset="-78"/>
            </a:endParaRPr>
          </a:p>
        </p:txBody>
      </p:sp>
    </p:spTree>
    <p:extLst>
      <p:ext uri="{BB962C8B-B14F-4D97-AF65-F5344CB8AC3E}">
        <p14:creationId xmlns:p14="http://schemas.microsoft.com/office/powerpoint/2010/main" val="72868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heel(1)">
                                      <p:cBhvr>
                                        <p:cTn id="10" dur="2000"/>
                                        <p:tgtEl>
                                          <p:spTgt spid="3">
                                            <p:txEl>
                                              <p:pRg st="1" end="1"/>
                                            </p:txEl>
                                          </p:spTgt>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heel(1)">
                                      <p:cBhvr>
                                        <p:cTn id="13" dur="2000"/>
                                        <p:tgtEl>
                                          <p:spTgt spid="3">
                                            <p:txEl>
                                              <p:pRg st="2" end="2"/>
                                            </p:txEl>
                                          </p:spTgt>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heel(1)">
                                      <p:cBhvr>
                                        <p:cTn id="16" dur="2000"/>
                                        <p:tgtEl>
                                          <p:spTgt spid="3">
                                            <p:txEl>
                                              <p:pRg st="3" end="3"/>
                                            </p:txEl>
                                          </p:spTgt>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heel(1)">
                                      <p:cBhvr>
                                        <p:cTn id="19"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فاز </a:t>
            </a:r>
            <a:r>
              <a:rPr lang="fa-IR" dirty="0" smtClean="0"/>
              <a:t>چهارم</a:t>
            </a:r>
            <a:r>
              <a:rPr lang="fa-IR" dirty="0" smtClean="0"/>
              <a:t> </a:t>
            </a:r>
            <a:r>
              <a:rPr lang="fa-IR" dirty="0" smtClean="0"/>
              <a:t>– </a:t>
            </a:r>
            <a:r>
              <a:rPr lang="ar-SA" dirty="0"/>
              <a:t>گزارش نهایی و صدور گواهینامه نوع </a:t>
            </a:r>
            <a:endParaRPr lang="en-US" dirty="0"/>
          </a:p>
        </p:txBody>
      </p:sp>
      <p:sp>
        <p:nvSpPr>
          <p:cNvPr id="3" name="Content Placeholder 2"/>
          <p:cNvSpPr>
            <a:spLocks noGrp="1"/>
          </p:cNvSpPr>
          <p:nvPr>
            <p:ph idx="1"/>
          </p:nvPr>
        </p:nvSpPr>
        <p:spPr/>
        <p:txBody>
          <a:bodyPr>
            <a:normAutofit/>
          </a:bodyPr>
          <a:lstStyle/>
          <a:p>
            <a:pPr algn="just" rtl="1"/>
            <a:r>
              <a:rPr lang="ar-SA" sz="2800" dirty="0">
                <a:cs typeface="B Nazanin" panose="00000400000000000000" pitchFamily="2" charset="-78"/>
              </a:rPr>
              <a:t>هدف از این فاز تدوین جزییات ثبت شده گزارش نهایی یک پروژه </a:t>
            </a:r>
            <a:r>
              <a:rPr lang="fa-IR" sz="2800" dirty="0" smtClean="0">
                <a:cs typeface="B Nazanin" panose="00000400000000000000" pitchFamily="2" charset="-78"/>
              </a:rPr>
              <a:t>اخذ گواهینامه</a:t>
            </a:r>
            <a:r>
              <a:rPr lang="ar-SA" sz="2800" dirty="0" smtClean="0">
                <a:cs typeface="B Nazanin" panose="00000400000000000000" pitchFamily="2" charset="-78"/>
              </a:rPr>
              <a:t> </a:t>
            </a:r>
            <a:r>
              <a:rPr lang="ar-SA" sz="2800" dirty="0">
                <a:cs typeface="B Nazanin" panose="00000400000000000000" pitchFamily="2" charset="-78"/>
              </a:rPr>
              <a:t>نوع و بر اساس تایید گزارش نهایی به وسیله سی ام، صدور گواهینامه نوع ایاسا است. </a:t>
            </a:r>
            <a:endParaRPr lang="en-US" sz="2800" dirty="0">
              <a:cs typeface="B Nazanin" panose="00000400000000000000" pitchFamily="2" charset="-78"/>
            </a:endParaRPr>
          </a:p>
          <a:p>
            <a:pPr lvl="0" algn="just" rtl="1"/>
            <a:r>
              <a:rPr lang="ar-SA" sz="3200" b="1" dirty="0">
                <a:cs typeface="B Nazanin" panose="00000400000000000000" pitchFamily="2" charset="-78"/>
              </a:rPr>
              <a:t>بیانیه اجابت. </a:t>
            </a:r>
            <a:r>
              <a:rPr lang="ar-SA" sz="2800" dirty="0">
                <a:cs typeface="B Nazanin" panose="00000400000000000000" pitchFamily="2" charset="-78"/>
              </a:rPr>
              <a:t>در تکمیل برنامه صدور گواهینامه، متقاضی باید یک اظ‌هارنامه اجابت اینکه طراحی نوع و محصولی که گواهینامه می‌گیرد، پایه صدور گواهینامه نوع را اجابت می‌کند، </a:t>
            </a:r>
            <a:r>
              <a:rPr lang="fa-IR" sz="2800" dirty="0" smtClean="0">
                <a:cs typeface="B Nazanin" panose="00000400000000000000" pitchFamily="2" charset="-78"/>
              </a:rPr>
              <a:t>صادر</a:t>
            </a:r>
            <a:r>
              <a:rPr lang="ar-SA" sz="2800" dirty="0" smtClean="0">
                <a:cs typeface="B Nazanin" panose="00000400000000000000" pitchFamily="2" charset="-78"/>
              </a:rPr>
              <a:t> </a:t>
            </a:r>
            <a:r>
              <a:rPr lang="ar-SA" sz="2800" dirty="0">
                <a:cs typeface="B Nazanin" panose="00000400000000000000" pitchFamily="2" charset="-78"/>
              </a:rPr>
              <a:t>نماید. </a:t>
            </a:r>
            <a:endParaRPr lang="en-US" sz="2800" dirty="0">
              <a:cs typeface="B Nazanin" panose="00000400000000000000" pitchFamily="2" charset="-78"/>
            </a:endParaRPr>
          </a:p>
          <a:p>
            <a:pPr algn="just" rtl="1"/>
            <a:r>
              <a:rPr lang="ar-SA" sz="2800" dirty="0">
                <a:cs typeface="B Nazanin" panose="00000400000000000000" pitchFamily="2" charset="-78"/>
              </a:rPr>
              <a:t>اعضای تیم </a:t>
            </a:r>
            <a:r>
              <a:rPr lang="fa-IR" sz="2800" dirty="0" smtClean="0">
                <a:cs typeface="B Nazanin" panose="00000400000000000000" pitchFamily="2" charset="-78"/>
              </a:rPr>
              <a:t>بررسی صلاحیت </a:t>
            </a:r>
            <a:r>
              <a:rPr lang="ar-SA" sz="2800" dirty="0" smtClean="0">
                <a:cs typeface="B Nazanin" panose="00000400000000000000" pitchFamily="2" charset="-78"/>
              </a:rPr>
              <a:t>یک </a:t>
            </a:r>
            <a:r>
              <a:rPr lang="ar-SA" sz="2800" dirty="0">
                <a:cs typeface="B Nazanin" panose="00000400000000000000" pitchFamily="2" charset="-78"/>
              </a:rPr>
              <a:t>بیانیه رضایت از انضباط بکارگرفته شده در اظ‌هارنامه اجابت متقاضی را خطاب به پی سی ام صادر می‌نمایند. </a:t>
            </a:r>
            <a:endParaRPr lang="en-US" sz="2800" dirty="0">
              <a:cs typeface="B Nazanin" panose="00000400000000000000" pitchFamily="2" charset="-78"/>
            </a:endParaRPr>
          </a:p>
        </p:txBody>
      </p:sp>
    </p:spTree>
    <p:extLst>
      <p:ext uri="{BB962C8B-B14F-4D97-AF65-F5344CB8AC3E}">
        <p14:creationId xmlns:p14="http://schemas.microsoft.com/office/powerpoint/2010/main" val="115899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فاز </a:t>
            </a:r>
            <a:r>
              <a:rPr lang="fa-IR" dirty="0" smtClean="0"/>
              <a:t>چهارم</a:t>
            </a:r>
            <a:r>
              <a:rPr lang="fa-IR" dirty="0" smtClean="0"/>
              <a:t> </a:t>
            </a:r>
            <a:r>
              <a:rPr lang="fa-IR" dirty="0" smtClean="0"/>
              <a:t>– </a:t>
            </a:r>
            <a:r>
              <a:rPr lang="ar-SA" dirty="0"/>
              <a:t>گزارش نهایی و صدور گواهینامه نوع </a:t>
            </a:r>
            <a:endParaRPr lang="en-US" dirty="0"/>
          </a:p>
        </p:txBody>
      </p:sp>
      <p:sp>
        <p:nvSpPr>
          <p:cNvPr id="3" name="Content Placeholder 2"/>
          <p:cNvSpPr>
            <a:spLocks noGrp="1"/>
          </p:cNvSpPr>
          <p:nvPr>
            <p:ph idx="1"/>
          </p:nvPr>
        </p:nvSpPr>
        <p:spPr/>
        <p:txBody>
          <a:bodyPr>
            <a:normAutofit/>
          </a:bodyPr>
          <a:lstStyle/>
          <a:p>
            <a:pPr algn="just" rtl="1"/>
            <a:r>
              <a:rPr lang="ar-SA" sz="3200" dirty="0">
                <a:cs typeface="B Nazanin" panose="00000400000000000000" pitchFamily="2" charset="-78"/>
              </a:rPr>
              <a:t>در پذیرش تمامی بیانیه ‌های رضایت به وسیله تیم صدور گواهینامه ایاسا، پی سی ام باید یک بیانیه اجابت خطاب به مسئول تایید سی ام ایاسا صادر نماید که طراحی نوع محصول، پایه گواهینامه نوع را اجابت می‌کند. </a:t>
            </a:r>
            <a:endParaRPr lang="en-US" sz="3200" dirty="0">
              <a:cs typeface="B Nazanin" panose="00000400000000000000" pitchFamily="2" charset="-78"/>
            </a:endParaRPr>
          </a:p>
          <a:p>
            <a:pPr algn="just" rtl="1"/>
            <a:endParaRPr lang="en-US" sz="2800" dirty="0">
              <a:cs typeface="B Nazanin" panose="00000400000000000000" pitchFamily="2" charset="-78"/>
            </a:endParaRPr>
          </a:p>
        </p:txBody>
      </p:sp>
    </p:spTree>
    <p:extLst>
      <p:ext uri="{BB962C8B-B14F-4D97-AF65-F5344CB8AC3E}">
        <p14:creationId xmlns:p14="http://schemas.microsoft.com/office/powerpoint/2010/main" val="30029307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فاز </a:t>
            </a:r>
            <a:r>
              <a:rPr lang="fa-IR" dirty="0" smtClean="0"/>
              <a:t>چهارم</a:t>
            </a:r>
            <a:r>
              <a:rPr lang="fa-IR" dirty="0" smtClean="0"/>
              <a:t> </a:t>
            </a:r>
            <a:r>
              <a:rPr lang="fa-IR" dirty="0" smtClean="0"/>
              <a:t>– </a:t>
            </a:r>
            <a:r>
              <a:rPr lang="ar-SA" dirty="0"/>
              <a:t>گزارش نهایی و صدور گواهینامه نوع </a:t>
            </a:r>
            <a:endParaRPr lang="en-US" dirty="0"/>
          </a:p>
        </p:txBody>
      </p:sp>
      <p:sp>
        <p:nvSpPr>
          <p:cNvPr id="3" name="Content Placeholder 2"/>
          <p:cNvSpPr>
            <a:spLocks noGrp="1"/>
          </p:cNvSpPr>
          <p:nvPr>
            <p:ph idx="1"/>
          </p:nvPr>
        </p:nvSpPr>
        <p:spPr>
          <a:xfrm>
            <a:off x="1024127" y="2084832"/>
            <a:ext cx="9720073" cy="4023360"/>
          </a:xfrm>
        </p:spPr>
        <p:txBody>
          <a:bodyPr>
            <a:noAutofit/>
          </a:bodyPr>
          <a:lstStyle/>
          <a:p>
            <a:pPr lvl="0" algn="just" rtl="1"/>
            <a:r>
              <a:rPr lang="ar-SA" sz="3200" b="1" dirty="0">
                <a:cs typeface="B Nazanin" panose="00000400000000000000" pitchFamily="2" charset="-78"/>
              </a:rPr>
              <a:t>گزارش نهایی صدور گواهینامه. </a:t>
            </a:r>
            <a:r>
              <a:rPr lang="ar-SA" sz="3200" dirty="0">
                <a:cs typeface="B Nazanin" panose="00000400000000000000" pitchFamily="2" charset="-78"/>
              </a:rPr>
              <a:t>پی سی ام، در ارتباط با تیم، باید برای مسئول سی ام ایاسا یک گزارش از طراحی نوع تدوین و ارایه نماید که در آن فرایند </a:t>
            </a:r>
            <a:r>
              <a:rPr lang="fa-IR" sz="3200" dirty="0" smtClean="0">
                <a:cs typeface="B Nazanin" panose="00000400000000000000" pitchFamily="2" charset="-78"/>
              </a:rPr>
              <a:t>گواهینامه</a:t>
            </a:r>
            <a:r>
              <a:rPr lang="ar-SA" sz="3200" dirty="0" smtClean="0">
                <a:cs typeface="B Nazanin" panose="00000400000000000000" pitchFamily="2" charset="-78"/>
              </a:rPr>
              <a:t> </a:t>
            </a:r>
            <a:r>
              <a:rPr lang="ar-SA" sz="3200" dirty="0">
                <a:cs typeface="B Nazanin" panose="00000400000000000000" pitchFamily="2" charset="-78"/>
              </a:rPr>
              <a:t>نوع بر اساس موضوعات مهم تحقیق شده، جزییات تحقیقات، سی آر آی ‌های مورد بحث قرار گرفته، فرایند پیگیری شده و جمع بندی ‌های مربوط به اجابت پایه صدور گواهینامه ثبت خواهد شد. </a:t>
            </a:r>
            <a:endParaRPr lang="en-US" sz="3200" dirty="0">
              <a:cs typeface="B Nazanin" panose="00000400000000000000" pitchFamily="2" charset="-78"/>
            </a:endParaRPr>
          </a:p>
          <a:p>
            <a:pPr algn="just" rtl="1"/>
            <a:r>
              <a:rPr lang="ar-SA" sz="3200" dirty="0">
                <a:cs typeface="B Nazanin" panose="00000400000000000000" pitchFamily="2" charset="-78"/>
              </a:rPr>
              <a:t>در صورتیکه برخی از اقدامات باز باشد به عنوان موارد پسا-تی سی خوانده می‌شود. یک لیست مشابه باید صادر شود که اطمینان حاصل گردد این‌ها صرفا توجیهی برای به تعویق انداختن اثبات برخی از اجابت‌ها که برای صدور تی سی ضروری است، نباشد. </a:t>
            </a:r>
            <a:endParaRPr lang="en-US" sz="3200" dirty="0">
              <a:cs typeface="B Nazanin" panose="00000400000000000000" pitchFamily="2" charset="-78"/>
            </a:endParaRPr>
          </a:p>
        </p:txBody>
      </p:sp>
    </p:spTree>
    <p:extLst>
      <p:ext uri="{BB962C8B-B14F-4D97-AF65-F5344CB8AC3E}">
        <p14:creationId xmlns:p14="http://schemas.microsoft.com/office/powerpoint/2010/main" val="26986221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فاز </a:t>
            </a:r>
            <a:r>
              <a:rPr lang="fa-IR" dirty="0" smtClean="0"/>
              <a:t>چهارم</a:t>
            </a:r>
            <a:r>
              <a:rPr lang="fa-IR" dirty="0" smtClean="0"/>
              <a:t> </a:t>
            </a:r>
            <a:r>
              <a:rPr lang="fa-IR" dirty="0" smtClean="0"/>
              <a:t>– </a:t>
            </a:r>
            <a:r>
              <a:rPr lang="ar-SA" dirty="0"/>
              <a:t>گزارش نهایی و صدور گواهینامه نوع </a:t>
            </a:r>
            <a:endParaRPr lang="en-US" dirty="0"/>
          </a:p>
        </p:txBody>
      </p:sp>
      <p:sp>
        <p:nvSpPr>
          <p:cNvPr id="3" name="Content Placeholder 2"/>
          <p:cNvSpPr>
            <a:spLocks noGrp="1"/>
          </p:cNvSpPr>
          <p:nvPr>
            <p:ph idx="1"/>
          </p:nvPr>
        </p:nvSpPr>
        <p:spPr>
          <a:xfrm>
            <a:off x="1024127" y="2084832"/>
            <a:ext cx="9720073" cy="4023360"/>
          </a:xfrm>
        </p:spPr>
        <p:txBody>
          <a:bodyPr>
            <a:noAutofit/>
          </a:bodyPr>
          <a:lstStyle/>
          <a:p>
            <a:pPr algn="just" rtl="1"/>
            <a:r>
              <a:rPr lang="fa-IR" sz="3600" b="1" dirty="0">
                <a:cs typeface="B Nazanin" panose="00000400000000000000" pitchFamily="2" charset="-78"/>
              </a:rPr>
              <a:t>گوهینامه نوع. </a:t>
            </a:r>
            <a:r>
              <a:rPr lang="fa-IR" sz="3200" dirty="0">
                <a:cs typeface="B Nazanin" panose="00000400000000000000" pitchFamily="2" charset="-78"/>
              </a:rPr>
              <a:t>پس از تایید </a:t>
            </a:r>
            <a:r>
              <a:rPr lang="fa-IR" sz="3200" dirty="0" smtClean="0">
                <a:cs typeface="B Nazanin" panose="00000400000000000000" pitchFamily="2" charset="-78"/>
              </a:rPr>
              <a:t>گزارش </a:t>
            </a:r>
            <a:r>
              <a:rPr lang="fa-IR" sz="3200" dirty="0">
                <a:cs typeface="B Nazanin" panose="00000400000000000000" pitchFamily="2" charset="-78"/>
              </a:rPr>
              <a:t>نهایی، </a:t>
            </a:r>
            <a:r>
              <a:rPr lang="fa-IR" sz="3200" dirty="0" smtClean="0">
                <a:cs typeface="B Nazanin" panose="00000400000000000000" pitchFamily="2" charset="-78"/>
              </a:rPr>
              <a:t>مسئول </a:t>
            </a:r>
            <a:r>
              <a:rPr lang="fa-IR" sz="3200" dirty="0">
                <a:cs typeface="B Nazanin" panose="00000400000000000000" pitchFamily="2" charset="-78"/>
              </a:rPr>
              <a:t>سی ام ایاسا باید اقدامات لازم درون ایاسا را انجام دهد تا گواهینامه نوع صادر گردد. </a:t>
            </a:r>
            <a:endParaRPr lang="en-US" sz="3200" dirty="0">
              <a:cs typeface="B Nazanin" panose="00000400000000000000" pitchFamily="2" charset="-78"/>
            </a:endParaRPr>
          </a:p>
          <a:p>
            <a:pPr algn="just" rtl="1"/>
            <a:r>
              <a:rPr lang="fa-IR" sz="3200" dirty="0">
                <a:cs typeface="B Nazanin" panose="00000400000000000000" pitchFamily="2" charset="-78"/>
              </a:rPr>
              <a:t>یک برگ اطلاعات گواهینامه نوع </a:t>
            </a:r>
            <a:r>
              <a:rPr lang="fa-IR" sz="3200" dirty="0" smtClean="0">
                <a:cs typeface="B Nazanin" panose="00000400000000000000" pitchFamily="2" charset="-78"/>
              </a:rPr>
              <a:t>(</a:t>
            </a:r>
            <a:r>
              <a:rPr lang="fa-IR" sz="3200" dirty="0">
                <a:cs typeface="B Nazanin" panose="00000400000000000000" pitchFamily="2" charset="-78"/>
              </a:rPr>
              <a:t>ت</a:t>
            </a:r>
            <a:r>
              <a:rPr lang="fa-IR" sz="3200" dirty="0" smtClean="0">
                <a:cs typeface="B Nazanin" panose="00000400000000000000" pitchFamily="2" charset="-78"/>
              </a:rPr>
              <a:t>ی </a:t>
            </a:r>
            <a:r>
              <a:rPr lang="fa-IR" sz="3200" dirty="0">
                <a:cs typeface="B Nazanin" panose="00000400000000000000" pitchFamily="2" charset="-78"/>
              </a:rPr>
              <a:t>سی دی اس) به بخشی از گواهینامه نوع تبدیل می‌شود. معمولا یک جلسه نهایی هیات گواهینامه نوع به دلایل زیر برگزار می‌شود.</a:t>
            </a:r>
            <a:endParaRPr lang="en-US" sz="3200" dirty="0">
              <a:cs typeface="B Nazanin" panose="00000400000000000000" pitchFamily="2" charset="-78"/>
            </a:endParaRPr>
          </a:p>
          <a:p>
            <a:r>
              <a:rPr lang="en-US" sz="3200" dirty="0"/>
              <a:t>type certificate data sheet (TCDS)</a:t>
            </a:r>
          </a:p>
          <a:p>
            <a:pPr lvl="0" algn="just" rtl="1"/>
            <a:endParaRPr lang="en-US" sz="3200" dirty="0">
              <a:cs typeface="B Nazanin" panose="00000400000000000000" pitchFamily="2" charset="-78"/>
            </a:endParaRPr>
          </a:p>
        </p:txBody>
      </p:sp>
    </p:spTree>
    <p:extLst>
      <p:ext uri="{BB962C8B-B14F-4D97-AF65-F5344CB8AC3E}">
        <p14:creationId xmlns:p14="http://schemas.microsoft.com/office/powerpoint/2010/main" val="13985524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فاز چهارم – گزارش نهایی</a:t>
            </a:r>
            <a:endParaRPr lang="en-US" dirty="0"/>
          </a:p>
        </p:txBody>
      </p:sp>
      <p:sp>
        <p:nvSpPr>
          <p:cNvPr id="3" name="Content Placeholder 2"/>
          <p:cNvSpPr>
            <a:spLocks noGrp="1"/>
          </p:cNvSpPr>
          <p:nvPr>
            <p:ph idx="1"/>
          </p:nvPr>
        </p:nvSpPr>
        <p:spPr>
          <a:xfrm>
            <a:off x="1024128" y="1796603"/>
            <a:ext cx="9720073" cy="4023360"/>
          </a:xfrm>
        </p:spPr>
        <p:txBody>
          <a:bodyPr>
            <a:normAutofit lnSpcReduction="10000"/>
          </a:bodyPr>
          <a:lstStyle/>
          <a:p>
            <a:pPr algn="just" rtl="1"/>
            <a:r>
              <a:rPr lang="fa-IR" dirty="0">
                <a:cs typeface="B Nazanin" panose="00000400000000000000" pitchFamily="2" charset="-78"/>
              </a:rPr>
              <a:t>یک برگ اطلاعات گواهینامه نوع (تی سی دی اس) به بخشی از گواهینامه نوع تبدیل می‌شود. معمولا یک جلسه نهایی هیات گواهینامه نوع به دلایل زیر برگزار می‌شود.</a:t>
            </a:r>
            <a:endParaRPr lang="en-US" dirty="0">
              <a:cs typeface="B Nazanin" panose="00000400000000000000" pitchFamily="2" charset="-78"/>
            </a:endParaRPr>
          </a:p>
          <a:p>
            <a:pPr lvl="1" algn="just" rtl="1"/>
            <a:r>
              <a:rPr lang="fa-IR" dirty="0">
                <a:cs typeface="B Nazanin" panose="00000400000000000000" pitchFamily="2" charset="-78"/>
              </a:rPr>
              <a:t>برای تصویب</a:t>
            </a:r>
            <a:endParaRPr lang="en-US" dirty="0">
              <a:cs typeface="B Nazanin" panose="00000400000000000000" pitchFamily="2" charset="-78"/>
            </a:endParaRPr>
          </a:p>
          <a:p>
            <a:pPr lvl="2" algn="just" rtl="1"/>
            <a:r>
              <a:rPr lang="fa-IR" dirty="0">
                <a:cs typeface="B Nazanin" panose="00000400000000000000" pitchFamily="2" charset="-78"/>
              </a:rPr>
              <a:t>بستن موارد اقدام</a:t>
            </a:r>
            <a:endParaRPr lang="en-US" dirty="0">
              <a:cs typeface="B Nazanin" panose="00000400000000000000" pitchFamily="2" charset="-78"/>
            </a:endParaRPr>
          </a:p>
          <a:p>
            <a:pPr lvl="2" algn="just" rtl="1"/>
            <a:r>
              <a:rPr lang="fa-IR" dirty="0">
                <a:cs typeface="B Nazanin" panose="00000400000000000000" pitchFamily="2" charset="-78"/>
              </a:rPr>
              <a:t>تکمیل موارد بازنگری صدور گواهینامه</a:t>
            </a:r>
            <a:endParaRPr lang="en-US" dirty="0">
              <a:cs typeface="B Nazanin" panose="00000400000000000000" pitchFamily="2" charset="-78"/>
            </a:endParaRPr>
          </a:p>
          <a:p>
            <a:pPr lvl="2" algn="just" rtl="1"/>
            <a:r>
              <a:rPr lang="fa-IR" dirty="0">
                <a:cs typeface="B Nazanin" panose="00000400000000000000" pitchFamily="2" charset="-78"/>
              </a:rPr>
              <a:t>تایید برگ‌های ثبت سوابق اجابت / چک لیست اجابت</a:t>
            </a:r>
            <a:endParaRPr lang="en-US" dirty="0">
              <a:cs typeface="B Nazanin" panose="00000400000000000000" pitchFamily="2" charset="-78"/>
            </a:endParaRPr>
          </a:p>
          <a:p>
            <a:pPr lvl="2" algn="just" rtl="1"/>
            <a:r>
              <a:rPr lang="fa-IR" dirty="0">
                <a:cs typeface="B Nazanin" panose="00000400000000000000" pitchFamily="2" charset="-78"/>
              </a:rPr>
              <a:t>نتایج تست پروازی سازمان مجاز</a:t>
            </a:r>
            <a:endParaRPr lang="en-US" dirty="0">
              <a:cs typeface="B Nazanin" panose="00000400000000000000" pitchFamily="2" charset="-78"/>
            </a:endParaRPr>
          </a:p>
          <a:p>
            <a:pPr lvl="1" algn="just" rtl="1"/>
            <a:r>
              <a:rPr lang="fa-IR" dirty="0">
                <a:cs typeface="B Nazanin" panose="00000400000000000000" pitchFamily="2" charset="-78"/>
              </a:rPr>
              <a:t>برای تایید</a:t>
            </a:r>
            <a:endParaRPr lang="en-US" dirty="0">
              <a:cs typeface="B Nazanin" panose="00000400000000000000" pitchFamily="2" charset="-78"/>
            </a:endParaRPr>
          </a:p>
          <a:p>
            <a:pPr lvl="2" algn="just" rtl="1"/>
            <a:r>
              <a:rPr lang="fa-IR" dirty="0">
                <a:cs typeface="B Nazanin" panose="00000400000000000000" pitchFamily="2" charset="-78"/>
              </a:rPr>
              <a:t>کتابچه پرواز هواپیما و بخش محدودیت‌های صلاحیت پروازی</a:t>
            </a:r>
            <a:endParaRPr lang="en-US" dirty="0">
              <a:cs typeface="B Nazanin" panose="00000400000000000000" pitchFamily="2" charset="-78"/>
            </a:endParaRPr>
          </a:p>
          <a:p>
            <a:pPr lvl="2" algn="just" rtl="1"/>
            <a:r>
              <a:rPr lang="fa-IR" dirty="0">
                <a:cs typeface="B Nazanin" panose="00000400000000000000" pitchFamily="2" charset="-78"/>
              </a:rPr>
              <a:t>الزامات نگهداری هواپیما</a:t>
            </a:r>
            <a:endParaRPr lang="en-US" dirty="0">
              <a:cs typeface="B Nazanin" panose="00000400000000000000" pitchFamily="2" charset="-78"/>
            </a:endParaRPr>
          </a:p>
          <a:p>
            <a:pPr lvl="2" algn="just" rtl="1"/>
            <a:r>
              <a:rPr lang="fa-IR" dirty="0">
                <a:cs typeface="B Nazanin" panose="00000400000000000000" pitchFamily="2" charset="-78"/>
              </a:rPr>
              <a:t>تعاریف طراحی نوع</a:t>
            </a:r>
            <a:endParaRPr lang="en-US" dirty="0">
              <a:cs typeface="B Nazanin" panose="00000400000000000000" pitchFamily="2" charset="-78"/>
            </a:endParaRPr>
          </a:p>
          <a:p>
            <a:pPr lvl="2" algn="just" rtl="1"/>
            <a:r>
              <a:rPr lang="fa-IR" dirty="0">
                <a:cs typeface="B Nazanin" panose="00000400000000000000" pitchFamily="2" charset="-78"/>
              </a:rPr>
              <a:t>موارد پسا-تی سی</a:t>
            </a:r>
            <a:endParaRPr lang="en-US" dirty="0">
              <a:cs typeface="B Nazanin" panose="00000400000000000000" pitchFamily="2" charset="-78"/>
            </a:endParaRPr>
          </a:p>
          <a:p>
            <a:pPr lvl="2" algn="just" rtl="1"/>
            <a:r>
              <a:rPr lang="fa-IR" dirty="0">
                <a:cs typeface="B Nazanin" panose="00000400000000000000" pitchFamily="2" charset="-78"/>
              </a:rPr>
              <a:t>پیش نویس برگ اطلاعات گواهینامه نوع (تی سی دی اس)</a:t>
            </a:r>
            <a:endParaRPr lang="en-US" dirty="0">
              <a:cs typeface="B Nazanin" panose="00000400000000000000" pitchFamily="2" charset="-78"/>
            </a:endParaRPr>
          </a:p>
          <a:p>
            <a:pPr lvl="1" algn="just" rtl="1"/>
            <a:r>
              <a:rPr lang="fa-IR" dirty="0">
                <a:cs typeface="B Nazanin" panose="00000400000000000000" pitchFamily="2" charset="-78"/>
              </a:rPr>
              <a:t>برای ظهر نویسی. بیانیه اجابت متقاضی و بیانیه اجابت تیم مربوط</a:t>
            </a:r>
            <a:endParaRPr lang="en-US" dirty="0">
              <a:cs typeface="B Nazanin" panose="00000400000000000000" pitchFamily="2" charset="-78"/>
            </a:endParaRPr>
          </a:p>
          <a:p>
            <a:pPr marL="0" indent="0" algn="just">
              <a:buNone/>
            </a:pPr>
            <a:endParaRPr lang="en-US" dirty="0">
              <a:cs typeface="B Nazanin" panose="00000400000000000000" pitchFamily="2" charset="-78"/>
            </a:endParaRPr>
          </a:p>
        </p:txBody>
      </p:sp>
    </p:spTree>
    <p:extLst>
      <p:ext uri="{BB962C8B-B14F-4D97-AF65-F5344CB8AC3E}">
        <p14:creationId xmlns:p14="http://schemas.microsoft.com/office/powerpoint/2010/main" val="286522621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500"/>
                                        <p:tgtEl>
                                          <p:spTgt spid="3">
                                            <p:txEl>
                                              <p:pRg st="3" end="3"/>
                                            </p:txEl>
                                          </p:spTgt>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9" dur="500"/>
                                        <p:tgtEl>
                                          <p:spTgt spid="3">
                                            <p:txEl>
                                              <p:pRg st="4" end="4"/>
                                            </p:txEl>
                                          </p:spTgt>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p:cTn id="3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4" dur="500"/>
                                        <p:tgtEl>
                                          <p:spTgt spid="3">
                                            <p:txEl>
                                              <p:pRg st="5" end="5"/>
                                            </p:txEl>
                                          </p:spTgt>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p:cTn id="37"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8"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9" dur="500"/>
                                        <p:tgtEl>
                                          <p:spTgt spid="3">
                                            <p:txEl>
                                              <p:pRg st="6" end="6"/>
                                            </p:txEl>
                                          </p:spTgt>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p:cTn id="42"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44" dur="500"/>
                                        <p:tgtEl>
                                          <p:spTgt spid="3">
                                            <p:txEl>
                                              <p:pRg st="7" end="7"/>
                                            </p:txEl>
                                          </p:spTgt>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p:cTn id="47"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8"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49" dur="500"/>
                                        <p:tgtEl>
                                          <p:spTgt spid="3">
                                            <p:txEl>
                                              <p:pRg st="8" end="8"/>
                                            </p:txEl>
                                          </p:spTgt>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 calcmode="lin" valueType="num">
                                      <p:cBhvr>
                                        <p:cTn id="52"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53"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54" dur="500"/>
                                        <p:tgtEl>
                                          <p:spTgt spid="3">
                                            <p:txEl>
                                              <p:pRg st="9" end="9"/>
                                            </p:txEl>
                                          </p:spTgt>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 calcmode="lin" valueType="num">
                                      <p:cBhvr>
                                        <p:cTn id="57"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58" dur="5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59" dur="500"/>
                                        <p:tgtEl>
                                          <p:spTgt spid="3">
                                            <p:txEl>
                                              <p:pRg st="10" end="10"/>
                                            </p:txEl>
                                          </p:spTgt>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 calcmode="lin" valueType="num">
                                      <p:cBhvr>
                                        <p:cTn id="62" dur="5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63" dur="500" fill="hold"/>
                                        <p:tgtEl>
                                          <p:spTgt spid="3">
                                            <p:txEl>
                                              <p:pRg st="11" end="11"/>
                                            </p:txEl>
                                          </p:spTgt>
                                        </p:tgtEl>
                                        <p:attrNameLst>
                                          <p:attrName>ppt_h</p:attrName>
                                        </p:attrNameLst>
                                      </p:cBhvr>
                                      <p:tavLst>
                                        <p:tav tm="0">
                                          <p:val>
                                            <p:fltVal val="0"/>
                                          </p:val>
                                        </p:tav>
                                        <p:tav tm="100000">
                                          <p:val>
                                            <p:strVal val="#ppt_h"/>
                                          </p:val>
                                        </p:tav>
                                      </p:tavLst>
                                    </p:anim>
                                    <p:animEffect transition="in" filter="fade">
                                      <p:cBhvr>
                                        <p:cTn id="64" dur="500"/>
                                        <p:tgtEl>
                                          <p:spTgt spid="3">
                                            <p:txEl>
                                              <p:pRg st="11" end="11"/>
                                            </p:txEl>
                                          </p:spTgt>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 calcmode="lin" valueType="num">
                                      <p:cBhvr>
                                        <p:cTn id="67" dur="5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68" dur="500" fill="hold"/>
                                        <p:tgtEl>
                                          <p:spTgt spid="3">
                                            <p:txEl>
                                              <p:pRg st="12" end="12"/>
                                            </p:txEl>
                                          </p:spTgt>
                                        </p:tgtEl>
                                        <p:attrNameLst>
                                          <p:attrName>ppt_h</p:attrName>
                                        </p:attrNameLst>
                                      </p:cBhvr>
                                      <p:tavLst>
                                        <p:tav tm="0">
                                          <p:val>
                                            <p:fltVal val="0"/>
                                          </p:val>
                                        </p:tav>
                                        <p:tav tm="100000">
                                          <p:val>
                                            <p:strVal val="#ppt_h"/>
                                          </p:val>
                                        </p:tav>
                                      </p:tavLst>
                                    </p:anim>
                                    <p:animEffect transition="in" filter="fade">
                                      <p:cBhvr>
                                        <p:cTn id="69"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مراحل صدور گواهینامه صلاحیت پروازی </a:t>
            </a:r>
            <a:endParaRPr lang="en-US" dirty="0"/>
          </a:p>
        </p:txBody>
      </p:sp>
      <p:sp>
        <p:nvSpPr>
          <p:cNvPr id="4" name="Rectangle 3"/>
          <p:cNvSpPr/>
          <p:nvPr/>
        </p:nvSpPr>
        <p:spPr>
          <a:xfrm>
            <a:off x="5064573" y="3134303"/>
            <a:ext cx="2548003"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r" rtl="1"/>
            <a:r>
              <a:rPr lang="fa-IR" b="1" i="0" u="none" strike="noStrike" baseline="0" dirty="0" smtClean="0">
                <a:latin typeface="B Nazanin,Bold"/>
                <a:cs typeface="B Nazanin" panose="00000400000000000000" pitchFamily="2" charset="-78"/>
              </a:rPr>
              <a:t>صدور یک گواهینامه صلاحیت پروازی</a:t>
            </a:r>
            <a:endParaRPr lang="en-US" dirty="0">
              <a:cs typeface="B Nazanin" panose="00000400000000000000" pitchFamily="2" charset="-78"/>
            </a:endParaRPr>
          </a:p>
        </p:txBody>
      </p:sp>
      <p:sp>
        <p:nvSpPr>
          <p:cNvPr id="5" name="Rectangle 4"/>
          <p:cNvSpPr/>
          <p:nvPr/>
        </p:nvSpPr>
        <p:spPr>
          <a:xfrm>
            <a:off x="5064572" y="4069007"/>
            <a:ext cx="2548003" cy="14773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lgn="r" rtl="1">
              <a:buFont typeface="Arial" panose="020B0604020202020204" pitchFamily="34" charset="0"/>
              <a:buChar char="•"/>
            </a:pPr>
            <a:r>
              <a:rPr lang="fa-IR" b="0" i="0" u="none" strike="noStrike" baseline="0" dirty="0" smtClean="0">
                <a:cs typeface="B Nazanin" panose="00000400000000000000" pitchFamily="2" charset="-78"/>
              </a:rPr>
              <a:t>دستورالعمل عملیات هواپیما</a:t>
            </a:r>
          </a:p>
          <a:p>
            <a:pPr marL="285750" indent="-285750" algn="r" rtl="1">
              <a:buFont typeface="Arial" panose="020B0604020202020204" pitchFamily="34" charset="0"/>
              <a:buChar char="•"/>
            </a:pPr>
            <a:r>
              <a:rPr lang="fa-IR" dirty="0">
                <a:cs typeface="B Nazanin" panose="00000400000000000000" pitchFamily="2" charset="-78"/>
              </a:rPr>
              <a:t>روشهای اجرایی بازرسی و نگهداری هواپیما</a:t>
            </a:r>
            <a:endParaRPr lang="en-US" dirty="0"/>
          </a:p>
          <a:p>
            <a:pPr marL="285750" indent="-285750" algn="r" rtl="1">
              <a:buFont typeface="Arial" panose="020B0604020202020204" pitchFamily="34" charset="0"/>
              <a:buChar char="•"/>
            </a:pPr>
            <a:r>
              <a:rPr lang="fa-IR" dirty="0">
                <a:cs typeface="B Nazanin" panose="00000400000000000000" pitchFamily="2" charset="-78"/>
              </a:rPr>
              <a:t>بیانیه اجابت </a:t>
            </a:r>
            <a:r>
              <a:rPr lang="fa-IR" dirty="0" smtClean="0">
                <a:cs typeface="B Nazanin" panose="00000400000000000000" pitchFamily="2" charset="-78"/>
              </a:rPr>
              <a:t>سازنده</a:t>
            </a:r>
          </a:p>
          <a:p>
            <a:pPr marL="285750" indent="-285750" algn="r" rtl="1">
              <a:buFont typeface="Arial" panose="020B0604020202020204" pitchFamily="34" charset="0"/>
              <a:buChar char="•"/>
            </a:pPr>
            <a:r>
              <a:rPr lang="fa-IR" dirty="0">
                <a:cs typeface="B Nazanin" panose="00000400000000000000" pitchFamily="2" charset="-78"/>
              </a:rPr>
              <a:t>مكمل آموزش پرواز </a:t>
            </a:r>
            <a:r>
              <a:rPr lang="fa-IR" dirty="0" smtClean="0">
                <a:cs typeface="B Nazanin" panose="00000400000000000000" pitchFamily="2" charset="-78"/>
              </a:rPr>
              <a:t>هواپیما</a:t>
            </a:r>
            <a:endParaRPr lang="en-US" dirty="0"/>
          </a:p>
        </p:txBody>
      </p:sp>
      <p:sp>
        <p:nvSpPr>
          <p:cNvPr id="6" name="Rectangle 5"/>
          <p:cNvSpPr/>
          <p:nvPr/>
        </p:nvSpPr>
        <p:spPr>
          <a:xfrm>
            <a:off x="1971671" y="3272802"/>
            <a:ext cx="221561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r" rtl="1"/>
            <a:r>
              <a:rPr lang="fa-IR" b="1" dirty="0">
                <a:latin typeface="B Nazanin,Bold"/>
                <a:cs typeface="B Nazanin" panose="00000400000000000000" pitchFamily="2" charset="-78"/>
              </a:rPr>
              <a:t>تداوم صلاحیت پروازی</a:t>
            </a:r>
            <a:endParaRPr lang="en-US" dirty="0">
              <a:cs typeface="B Nazanin" panose="00000400000000000000" pitchFamily="2" charset="-78"/>
            </a:endParaRPr>
          </a:p>
        </p:txBody>
      </p:sp>
      <p:sp>
        <p:nvSpPr>
          <p:cNvPr id="7" name="Rectangle 6"/>
          <p:cNvSpPr/>
          <p:nvPr/>
        </p:nvSpPr>
        <p:spPr>
          <a:xfrm>
            <a:off x="1982892" y="4001294"/>
            <a:ext cx="220439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r" rtl="1"/>
            <a:r>
              <a:rPr lang="fa-IR" b="1" i="0" u="none" strike="noStrike" baseline="0" dirty="0" smtClean="0">
                <a:latin typeface="B Nazanin,Bold"/>
                <a:cs typeface="B Nazanin" panose="00000400000000000000" pitchFamily="2" charset="-78"/>
              </a:rPr>
              <a:t>امریه صلاحیت پروازی</a:t>
            </a:r>
            <a:endParaRPr lang="en-US" dirty="0">
              <a:cs typeface="B Nazanin" panose="00000400000000000000" pitchFamily="2" charset="-78"/>
            </a:endParaRPr>
          </a:p>
        </p:txBody>
      </p:sp>
      <p:sp>
        <p:nvSpPr>
          <p:cNvPr id="8" name="Rounded Rectangle 7"/>
          <p:cNvSpPr/>
          <p:nvPr/>
        </p:nvSpPr>
        <p:spPr>
          <a:xfrm>
            <a:off x="8451806" y="2966149"/>
            <a:ext cx="2323848" cy="982639"/>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a-IR" b="1" dirty="0" smtClean="0">
                <a:cs typeface="B Nazanin" panose="00000400000000000000" pitchFamily="2" charset="-78"/>
              </a:rPr>
              <a:t>گواهینامه نوع </a:t>
            </a:r>
            <a:endParaRPr lang="en-US" b="1" dirty="0">
              <a:cs typeface="B Nazanin" panose="00000400000000000000" pitchFamily="2" charset="-78"/>
            </a:endParaRPr>
          </a:p>
        </p:txBody>
      </p:sp>
      <p:cxnSp>
        <p:nvCxnSpPr>
          <p:cNvPr id="9" name="Straight Connector 8"/>
          <p:cNvCxnSpPr>
            <a:stCxn id="4" idx="2"/>
            <a:endCxn id="5" idx="0"/>
          </p:cNvCxnSpPr>
          <p:nvPr/>
        </p:nvCxnSpPr>
        <p:spPr>
          <a:xfrm flipH="1">
            <a:off x="6338574" y="3780634"/>
            <a:ext cx="1" cy="288373"/>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p:cNvCxnSpPr>
            <a:stCxn id="6" idx="2"/>
            <a:endCxn id="7" idx="0"/>
          </p:cNvCxnSpPr>
          <p:nvPr/>
        </p:nvCxnSpPr>
        <p:spPr>
          <a:xfrm>
            <a:off x="3079477" y="3642134"/>
            <a:ext cx="5610" cy="359160"/>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a:stCxn id="4" idx="3"/>
            <a:endCxn id="8" idx="1"/>
          </p:cNvCxnSpPr>
          <p:nvPr/>
        </p:nvCxnSpPr>
        <p:spPr>
          <a:xfrm>
            <a:off x="7612576" y="3457469"/>
            <a:ext cx="839230" cy="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p:cNvCxnSpPr>
            <a:stCxn id="6" idx="3"/>
          </p:cNvCxnSpPr>
          <p:nvPr/>
        </p:nvCxnSpPr>
        <p:spPr>
          <a:xfrm>
            <a:off x="4187282" y="3457468"/>
            <a:ext cx="877290"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0309508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4"/>
                                        </p:tgtEl>
                                        <p:attrNameLst>
                                          <p:attrName>style.color</p:attrName>
                                        </p:attrNameLst>
                                      </p:cBhvr>
                                      <p:to>
                                        <a:schemeClr val="bg1"/>
                                      </p:to>
                                    </p:animClr>
                                    <p:animClr clrSpc="rgb" dir="cw">
                                      <p:cBhvr>
                                        <p:cTn id="7" dur="250" autoRev="1" fill="remove"/>
                                        <p:tgtEl>
                                          <p:spTgt spid="4"/>
                                        </p:tgtEl>
                                        <p:attrNameLst>
                                          <p:attrName>fillcolor</p:attrName>
                                        </p:attrNameLst>
                                      </p:cBhvr>
                                      <p:to>
                                        <a:schemeClr val="bg1"/>
                                      </p:to>
                                    </p:animClr>
                                    <p:set>
                                      <p:cBhvr>
                                        <p:cTn id="8" dur="250" autoRev="1" fill="remove"/>
                                        <p:tgtEl>
                                          <p:spTgt spid="4"/>
                                        </p:tgtEl>
                                        <p:attrNameLst>
                                          <p:attrName>fill.type</p:attrName>
                                        </p:attrNameLst>
                                      </p:cBhvr>
                                      <p:to>
                                        <p:strVal val="solid"/>
                                      </p:to>
                                    </p:set>
                                    <p:set>
                                      <p:cBhvr>
                                        <p:cTn id="9" dur="250" autoRev="1" fill="remove"/>
                                        <p:tgtEl>
                                          <p:spTgt spid="4"/>
                                        </p:tgtEl>
                                        <p:attrNameLst>
                                          <p:attrName>fill.on</p:attrName>
                                        </p:attrNameLst>
                                      </p:cBhvr>
                                      <p:to>
                                        <p:strVal val="true"/>
                                      </p:to>
                                    </p:set>
                                  </p:childTnLst>
                                </p:cTn>
                              </p:par>
                              <p:par>
                                <p:cTn id="10" presetID="27" presetClass="emph" presetSubtype="0" fill="remove" grpId="0" nodeType="withEffect">
                                  <p:stCondLst>
                                    <p:cond delay="0"/>
                                  </p:stCondLst>
                                  <p:childTnLst>
                                    <p:animClr clrSpc="rgb" dir="cw">
                                      <p:cBhvr override="childStyle">
                                        <p:cTn id="11" dur="250" autoRev="1" fill="remove"/>
                                        <p:tgtEl>
                                          <p:spTgt spid="5"/>
                                        </p:tgtEl>
                                        <p:attrNameLst>
                                          <p:attrName>style.color</p:attrName>
                                        </p:attrNameLst>
                                      </p:cBhvr>
                                      <p:to>
                                        <a:schemeClr val="bg1"/>
                                      </p:to>
                                    </p:animClr>
                                    <p:animClr clrSpc="rgb" dir="cw">
                                      <p:cBhvr>
                                        <p:cTn id="12" dur="250" autoRev="1" fill="remove"/>
                                        <p:tgtEl>
                                          <p:spTgt spid="5"/>
                                        </p:tgtEl>
                                        <p:attrNameLst>
                                          <p:attrName>fillcolor</p:attrName>
                                        </p:attrNameLst>
                                      </p:cBhvr>
                                      <p:to>
                                        <a:schemeClr val="bg1"/>
                                      </p:to>
                                    </p:animClr>
                                    <p:set>
                                      <p:cBhvr>
                                        <p:cTn id="13" dur="250" autoRev="1" fill="remove"/>
                                        <p:tgtEl>
                                          <p:spTgt spid="5"/>
                                        </p:tgtEl>
                                        <p:attrNameLst>
                                          <p:attrName>fill.type</p:attrName>
                                        </p:attrNameLst>
                                      </p:cBhvr>
                                      <p:to>
                                        <p:strVal val="solid"/>
                                      </p:to>
                                    </p:set>
                                    <p:set>
                                      <p:cBhvr>
                                        <p:cTn id="14" dur="250" autoRev="1" fill="remove"/>
                                        <p:tgtEl>
                                          <p:spTgt spid="5"/>
                                        </p:tgtEl>
                                        <p:attrNameLst>
                                          <p:attrName>fill.on</p:attrName>
                                        </p:attrNameLst>
                                      </p:cBhvr>
                                      <p:to>
                                        <p:strVal val="true"/>
                                      </p:to>
                                    </p:set>
                                  </p:childTnLst>
                                </p:cTn>
                              </p:par>
                              <p:par>
                                <p:cTn id="15" presetID="27" presetClass="emph" presetSubtype="0" fill="remove" grpId="0" nodeType="withEffect">
                                  <p:stCondLst>
                                    <p:cond delay="0"/>
                                  </p:stCondLst>
                                  <p:childTnLst>
                                    <p:animClr clrSpc="rgb" dir="cw">
                                      <p:cBhvr override="childStyle">
                                        <p:cTn id="16" dur="250" autoRev="1" fill="remove"/>
                                        <p:tgtEl>
                                          <p:spTgt spid="6"/>
                                        </p:tgtEl>
                                        <p:attrNameLst>
                                          <p:attrName>style.color</p:attrName>
                                        </p:attrNameLst>
                                      </p:cBhvr>
                                      <p:to>
                                        <a:schemeClr val="bg1"/>
                                      </p:to>
                                    </p:animClr>
                                    <p:animClr clrSpc="rgb" dir="cw">
                                      <p:cBhvr>
                                        <p:cTn id="17" dur="250" autoRev="1" fill="remove"/>
                                        <p:tgtEl>
                                          <p:spTgt spid="6"/>
                                        </p:tgtEl>
                                        <p:attrNameLst>
                                          <p:attrName>fillcolor</p:attrName>
                                        </p:attrNameLst>
                                      </p:cBhvr>
                                      <p:to>
                                        <a:schemeClr val="bg1"/>
                                      </p:to>
                                    </p:animClr>
                                    <p:set>
                                      <p:cBhvr>
                                        <p:cTn id="18" dur="250" autoRev="1" fill="remove"/>
                                        <p:tgtEl>
                                          <p:spTgt spid="6"/>
                                        </p:tgtEl>
                                        <p:attrNameLst>
                                          <p:attrName>fill.type</p:attrName>
                                        </p:attrNameLst>
                                      </p:cBhvr>
                                      <p:to>
                                        <p:strVal val="solid"/>
                                      </p:to>
                                    </p:set>
                                    <p:set>
                                      <p:cBhvr>
                                        <p:cTn id="19" dur="250" autoRev="1" fill="remove"/>
                                        <p:tgtEl>
                                          <p:spTgt spid="6"/>
                                        </p:tgtEl>
                                        <p:attrNameLst>
                                          <p:attrName>fill.on</p:attrName>
                                        </p:attrNameLst>
                                      </p:cBhvr>
                                      <p:to>
                                        <p:strVal val="true"/>
                                      </p:to>
                                    </p:set>
                                  </p:childTnLst>
                                </p:cTn>
                              </p:par>
                              <p:par>
                                <p:cTn id="20" presetID="27" presetClass="emph" presetSubtype="0" fill="remove" grpId="0" nodeType="withEffect">
                                  <p:stCondLst>
                                    <p:cond delay="0"/>
                                  </p:stCondLst>
                                  <p:childTnLst>
                                    <p:animClr clrSpc="rgb" dir="cw">
                                      <p:cBhvr override="childStyle">
                                        <p:cTn id="21" dur="250" autoRev="1" fill="remove"/>
                                        <p:tgtEl>
                                          <p:spTgt spid="7"/>
                                        </p:tgtEl>
                                        <p:attrNameLst>
                                          <p:attrName>style.color</p:attrName>
                                        </p:attrNameLst>
                                      </p:cBhvr>
                                      <p:to>
                                        <a:schemeClr val="bg1"/>
                                      </p:to>
                                    </p:animClr>
                                    <p:animClr clrSpc="rgb" dir="cw">
                                      <p:cBhvr>
                                        <p:cTn id="22" dur="250" autoRev="1" fill="remove"/>
                                        <p:tgtEl>
                                          <p:spTgt spid="7"/>
                                        </p:tgtEl>
                                        <p:attrNameLst>
                                          <p:attrName>fillcolor</p:attrName>
                                        </p:attrNameLst>
                                      </p:cBhvr>
                                      <p:to>
                                        <a:schemeClr val="bg1"/>
                                      </p:to>
                                    </p:animClr>
                                    <p:set>
                                      <p:cBhvr>
                                        <p:cTn id="23" dur="250" autoRev="1" fill="remove"/>
                                        <p:tgtEl>
                                          <p:spTgt spid="7"/>
                                        </p:tgtEl>
                                        <p:attrNameLst>
                                          <p:attrName>fill.type</p:attrName>
                                        </p:attrNameLst>
                                      </p:cBhvr>
                                      <p:to>
                                        <p:strVal val="solid"/>
                                      </p:to>
                                    </p:set>
                                    <p:set>
                                      <p:cBhvr>
                                        <p:cTn id="24" dur="250" autoRev="1" fill="remove"/>
                                        <p:tgtEl>
                                          <p:spTgt spid="7"/>
                                        </p:tgtEl>
                                        <p:attrNameLst>
                                          <p:attrName>fill.on</p:attrName>
                                        </p:attrNameLst>
                                      </p:cBhvr>
                                      <p:to>
                                        <p:strVal val="true"/>
                                      </p:to>
                                    </p:set>
                                  </p:childTnLst>
                                </p:cTn>
                              </p:par>
                              <p:par>
                                <p:cTn id="25" presetID="27" presetClass="emph" presetSubtype="0" fill="remove" grpId="0" nodeType="withEffect">
                                  <p:stCondLst>
                                    <p:cond delay="0"/>
                                  </p:stCondLst>
                                  <p:childTnLst>
                                    <p:animClr clrSpc="rgb" dir="cw">
                                      <p:cBhvr override="childStyle">
                                        <p:cTn id="26" dur="250" autoRev="1" fill="remove"/>
                                        <p:tgtEl>
                                          <p:spTgt spid="8"/>
                                        </p:tgtEl>
                                        <p:attrNameLst>
                                          <p:attrName>style.color</p:attrName>
                                        </p:attrNameLst>
                                      </p:cBhvr>
                                      <p:to>
                                        <a:schemeClr val="bg1"/>
                                      </p:to>
                                    </p:animClr>
                                    <p:animClr clrSpc="rgb" dir="cw">
                                      <p:cBhvr>
                                        <p:cTn id="27" dur="250" autoRev="1" fill="remove"/>
                                        <p:tgtEl>
                                          <p:spTgt spid="8"/>
                                        </p:tgtEl>
                                        <p:attrNameLst>
                                          <p:attrName>fillcolor</p:attrName>
                                        </p:attrNameLst>
                                      </p:cBhvr>
                                      <p:to>
                                        <a:schemeClr val="bg1"/>
                                      </p:to>
                                    </p:animClr>
                                    <p:set>
                                      <p:cBhvr>
                                        <p:cTn id="28" dur="250" autoRev="1" fill="remove"/>
                                        <p:tgtEl>
                                          <p:spTgt spid="8"/>
                                        </p:tgtEl>
                                        <p:attrNameLst>
                                          <p:attrName>fill.type</p:attrName>
                                        </p:attrNameLst>
                                      </p:cBhvr>
                                      <p:to>
                                        <p:strVal val="solid"/>
                                      </p:to>
                                    </p:set>
                                    <p:set>
                                      <p:cBhvr>
                                        <p:cTn id="29" dur="250" autoRev="1" fill="remove"/>
                                        <p:tgtEl>
                                          <p:spTgt spid="8"/>
                                        </p:tgtEl>
                                        <p:attrNameLst>
                                          <p:attrName>fill.on</p:attrName>
                                        </p:attrNameLst>
                                      </p:cBhvr>
                                      <p:to>
                                        <p:strVal val="true"/>
                                      </p:to>
                                    </p:set>
                                  </p:childTnLst>
                                </p:cTn>
                              </p:par>
                              <p:par>
                                <p:cTn id="30" presetID="27" presetClass="emph" presetSubtype="0" fill="remove" nodeType="withEffect">
                                  <p:stCondLst>
                                    <p:cond delay="0"/>
                                  </p:stCondLst>
                                  <p:childTnLst>
                                    <p:animClr clrSpc="rgb" dir="cw">
                                      <p:cBhvr override="childStyle">
                                        <p:cTn id="31" dur="250" autoRev="1" fill="remove"/>
                                        <p:tgtEl>
                                          <p:spTgt spid="9"/>
                                        </p:tgtEl>
                                        <p:attrNameLst>
                                          <p:attrName>style.color</p:attrName>
                                        </p:attrNameLst>
                                      </p:cBhvr>
                                      <p:to>
                                        <a:schemeClr val="bg1"/>
                                      </p:to>
                                    </p:animClr>
                                    <p:animClr clrSpc="rgb" dir="cw">
                                      <p:cBhvr>
                                        <p:cTn id="32" dur="250" autoRev="1" fill="remove"/>
                                        <p:tgtEl>
                                          <p:spTgt spid="9"/>
                                        </p:tgtEl>
                                        <p:attrNameLst>
                                          <p:attrName>fillcolor</p:attrName>
                                        </p:attrNameLst>
                                      </p:cBhvr>
                                      <p:to>
                                        <a:schemeClr val="bg1"/>
                                      </p:to>
                                    </p:animClr>
                                    <p:set>
                                      <p:cBhvr>
                                        <p:cTn id="33" dur="250" autoRev="1" fill="remove"/>
                                        <p:tgtEl>
                                          <p:spTgt spid="9"/>
                                        </p:tgtEl>
                                        <p:attrNameLst>
                                          <p:attrName>fill.type</p:attrName>
                                        </p:attrNameLst>
                                      </p:cBhvr>
                                      <p:to>
                                        <p:strVal val="solid"/>
                                      </p:to>
                                    </p:set>
                                    <p:set>
                                      <p:cBhvr>
                                        <p:cTn id="34" dur="250" autoRev="1" fill="remove"/>
                                        <p:tgtEl>
                                          <p:spTgt spid="9"/>
                                        </p:tgtEl>
                                        <p:attrNameLst>
                                          <p:attrName>fill.on</p:attrName>
                                        </p:attrNameLst>
                                      </p:cBhvr>
                                      <p:to>
                                        <p:strVal val="true"/>
                                      </p:to>
                                    </p:set>
                                  </p:childTnLst>
                                </p:cTn>
                              </p:par>
                              <p:par>
                                <p:cTn id="35" presetID="27" presetClass="emph" presetSubtype="0" fill="remove" nodeType="withEffect">
                                  <p:stCondLst>
                                    <p:cond delay="0"/>
                                  </p:stCondLst>
                                  <p:childTnLst>
                                    <p:animClr clrSpc="rgb" dir="cw">
                                      <p:cBhvr override="childStyle">
                                        <p:cTn id="36" dur="250" autoRev="1" fill="remove"/>
                                        <p:tgtEl>
                                          <p:spTgt spid="12"/>
                                        </p:tgtEl>
                                        <p:attrNameLst>
                                          <p:attrName>style.color</p:attrName>
                                        </p:attrNameLst>
                                      </p:cBhvr>
                                      <p:to>
                                        <a:schemeClr val="bg1"/>
                                      </p:to>
                                    </p:animClr>
                                    <p:animClr clrSpc="rgb" dir="cw">
                                      <p:cBhvr>
                                        <p:cTn id="37" dur="250" autoRev="1" fill="remove"/>
                                        <p:tgtEl>
                                          <p:spTgt spid="12"/>
                                        </p:tgtEl>
                                        <p:attrNameLst>
                                          <p:attrName>fillcolor</p:attrName>
                                        </p:attrNameLst>
                                      </p:cBhvr>
                                      <p:to>
                                        <a:schemeClr val="bg1"/>
                                      </p:to>
                                    </p:animClr>
                                    <p:set>
                                      <p:cBhvr>
                                        <p:cTn id="38" dur="250" autoRev="1" fill="remove"/>
                                        <p:tgtEl>
                                          <p:spTgt spid="12"/>
                                        </p:tgtEl>
                                        <p:attrNameLst>
                                          <p:attrName>fill.type</p:attrName>
                                        </p:attrNameLst>
                                      </p:cBhvr>
                                      <p:to>
                                        <p:strVal val="solid"/>
                                      </p:to>
                                    </p:set>
                                    <p:set>
                                      <p:cBhvr>
                                        <p:cTn id="39" dur="250" autoRev="1" fill="remove"/>
                                        <p:tgtEl>
                                          <p:spTgt spid="12"/>
                                        </p:tgtEl>
                                        <p:attrNameLst>
                                          <p:attrName>fill.on</p:attrName>
                                        </p:attrNameLst>
                                      </p:cBhvr>
                                      <p:to>
                                        <p:strVal val="true"/>
                                      </p:to>
                                    </p:set>
                                  </p:childTnLst>
                                </p:cTn>
                              </p:par>
                              <p:par>
                                <p:cTn id="40" presetID="27" presetClass="emph" presetSubtype="0" fill="remove" nodeType="withEffect">
                                  <p:stCondLst>
                                    <p:cond delay="0"/>
                                  </p:stCondLst>
                                  <p:childTnLst>
                                    <p:animClr clrSpc="rgb" dir="cw">
                                      <p:cBhvr override="childStyle">
                                        <p:cTn id="41" dur="250" autoRev="1" fill="remove"/>
                                        <p:tgtEl>
                                          <p:spTgt spid="15"/>
                                        </p:tgtEl>
                                        <p:attrNameLst>
                                          <p:attrName>style.color</p:attrName>
                                        </p:attrNameLst>
                                      </p:cBhvr>
                                      <p:to>
                                        <a:schemeClr val="bg1"/>
                                      </p:to>
                                    </p:animClr>
                                    <p:animClr clrSpc="rgb" dir="cw">
                                      <p:cBhvr>
                                        <p:cTn id="42" dur="250" autoRev="1" fill="remove"/>
                                        <p:tgtEl>
                                          <p:spTgt spid="15"/>
                                        </p:tgtEl>
                                        <p:attrNameLst>
                                          <p:attrName>fillcolor</p:attrName>
                                        </p:attrNameLst>
                                      </p:cBhvr>
                                      <p:to>
                                        <a:schemeClr val="bg1"/>
                                      </p:to>
                                    </p:animClr>
                                    <p:set>
                                      <p:cBhvr>
                                        <p:cTn id="43" dur="250" autoRev="1" fill="remove"/>
                                        <p:tgtEl>
                                          <p:spTgt spid="15"/>
                                        </p:tgtEl>
                                        <p:attrNameLst>
                                          <p:attrName>fill.type</p:attrName>
                                        </p:attrNameLst>
                                      </p:cBhvr>
                                      <p:to>
                                        <p:strVal val="solid"/>
                                      </p:to>
                                    </p:set>
                                    <p:set>
                                      <p:cBhvr>
                                        <p:cTn id="44" dur="250" autoRev="1" fill="remove"/>
                                        <p:tgtEl>
                                          <p:spTgt spid="15"/>
                                        </p:tgtEl>
                                        <p:attrNameLst>
                                          <p:attrName>fill.on</p:attrName>
                                        </p:attrNameLst>
                                      </p:cBhvr>
                                      <p:to>
                                        <p:strVal val="true"/>
                                      </p:to>
                                    </p:set>
                                  </p:childTnLst>
                                </p:cTn>
                              </p:par>
                              <p:par>
                                <p:cTn id="45" presetID="27" presetClass="emph" presetSubtype="0" fill="remove" nodeType="withEffect">
                                  <p:stCondLst>
                                    <p:cond delay="0"/>
                                  </p:stCondLst>
                                  <p:childTnLst>
                                    <p:animClr clrSpc="rgb" dir="cw">
                                      <p:cBhvr override="childStyle">
                                        <p:cTn id="46" dur="250" autoRev="1" fill="remove"/>
                                        <p:tgtEl>
                                          <p:spTgt spid="21"/>
                                        </p:tgtEl>
                                        <p:attrNameLst>
                                          <p:attrName>style.color</p:attrName>
                                        </p:attrNameLst>
                                      </p:cBhvr>
                                      <p:to>
                                        <a:schemeClr val="bg1"/>
                                      </p:to>
                                    </p:animClr>
                                    <p:animClr clrSpc="rgb" dir="cw">
                                      <p:cBhvr>
                                        <p:cTn id="47" dur="250" autoRev="1" fill="remove"/>
                                        <p:tgtEl>
                                          <p:spTgt spid="21"/>
                                        </p:tgtEl>
                                        <p:attrNameLst>
                                          <p:attrName>fillcolor</p:attrName>
                                        </p:attrNameLst>
                                      </p:cBhvr>
                                      <p:to>
                                        <a:schemeClr val="bg1"/>
                                      </p:to>
                                    </p:animClr>
                                    <p:set>
                                      <p:cBhvr>
                                        <p:cTn id="48" dur="250" autoRev="1" fill="remove"/>
                                        <p:tgtEl>
                                          <p:spTgt spid="21"/>
                                        </p:tgtEl>
                                        <p:attrNameLst>
                                          <p:attrName>fill.type</p:attrName>
                                        </p:attrNameLst>
                                      </p:cBhvr>
                                      <p:to>
                                        <p:strVal val="solid"/>
                                      </p:to>
                                    </p:set>
                                    <p:set>
                                      <p:cBhvr>
                                        <p:cTn id="49" dur="250" autoRev="1" fill="remove"/>
                                        <p:tgtEl>
                                          <p:spTgt spid="2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a:t>
            </a:r>
            <a:r>
              <a:rPr lang="fa-IR" dirty="0" smtClean="0"/>
              <a:t>صلاحیت پروازی </a:t>
            </a:r>
            <a:endParaRPr lang="en-US" dirty="0"/>
          </a:p>
        </p:txBody>
      </p:sp>
      <p:sp>
        <p:nvSpPr>
          <p:cNvPr id="5" name="Content Placeholder 4"/>
          <p:cNvSpPr>
            <a:spLocks noGrp="1"/>
          </p:cNvSpPr>
          <p:nvPr>
            <p:ph idx="1"/>
          </p:nvPr>
        </p:nvSpPr>
        <p:spPr/>
        <p:txBody>
          <a:bodyPr>
            <a:normAutofit lnSpcReduction="10000"/>
          </a:bodyPr>
          <a:lstStyle/>
          <a:p>
            <a:pPr algn="just" rtl="1" fontAlgn="base"/>
            <a:r>
              <a:rPr lang="fa-IR" b="1" dirty="0" smtClean="0">
                <a:effectLst>
                  <a:glow>
                    <a:srgbClr val="000000"/>
                  </a:glow>
                  <a:outerShdw sx="0" sy="0">
                    <a:srgbClr val="000000"/>
                  </a:outerShdw>
                  <a:reflection stA="0" endPos="0" fadeDir="0" sx="0" sy="0"/>
                </a:effectLst>
                <a:cs typeface="B Nazanin" panose="00000400000000000000" pitchFamily="2" charset="-78"/>
              </a:rPr>
              <a:t>صلاحیت </a:t>
            </a:r>
            <a:r>
              <a:rPr lang="fa-IR" b="1" dirty="0">
                <a:effectLst>
                  <a:glow>
                    <a:srgbClr val="000000"/>
                  </a:glow>
                  <a:outerShdw sx="0" sy="0">
                    <a:srgbClr val="000000"/>
                  </a:outerShdw>
                  <a:reflection stA="0" endPos="0" fadeDir="0" sx="0" sy="0"/>
                </a:effectLst>
                <a:cs typeface="B Nazanin" panose="00000400000000000000" pitchFamily="2" charset="-78"/>
              </a:rPr>
              <a:t>پروازی </a:t>
            </a:r>
            <a:endParaRPr lang="en-US" sz="2200" b="1" dirty="0">
              <a:effectLst>
                <a:glow>
                  <a:srgbClr val="000000"/>
                </a:glow>
                <a:outerShdw sx="0" sy="0">
                  <a:srgbClr val="000000"/>
                </a:outerShdw>
                <a:reflection stA="0" endPos="0" fadeDir="0" sx="0" sy="0"/>
              </a:effectLst>
              <a:cs typeface="B Nazanin" panose="00000400000000000000" pitchFamily="2" charset="-78"/>
            </a:endParaRPr>
          </a:p>
          <a:p>
            <a:pPr marL="457200" lvl="1" indent="0" algn="just" rtl="1">
              <a:lnSpc>
                <a:spcPct val="120000"/>
              </a:lnSpc>
              <a:buNone/>
            </a:pPr>
            <a:r>
              <a:rPr lang="fa-IR" sz="1800" dirty="0">
                <a:cs typeface="B Nazanin" panose="00000400000000000000" pitchFamily="2" charset="-78"/>
              </a:rPr>
              <a:t>تعریف واژه "صلاحیت پروازی" را می‌توان در مقررات فنی ایتالیایی ری-ایناک پیدا کرد که تصریح می‌کند، </a:t>
            </a:r>
            <a:endParaRPr lang="fa-IR" sz="1800" dirty="0" smtClean="0">
              <a:cs typeface="B Nazanin" panose="00000400000000000000" pitchFamily="2" charset="-78"/>
            </a:endParaRPr>
          </a:p>
          <a:p>
            <a:pPr marL="457200" lvl="1" indent="0" algn="just" rtl="1">
              <a:lnSpc>
                <a:spcPct val="120000"/>
              </a:lnSpc>
              <a:buNone/>
            </a:pPr>
            <a:r>
              <a:rPr lang="fa-IR" sz="2800" dirty="0" smtClean="0">
                <a:cs typeface="B Nazanin" panose="00000400000000000000" pitchFamily="2" charset="-78"/>
              </a:rPr>
              <a:t>صلاحیت </a:t>
            </a:r>
            <a:r>
              <a:rPr lang="fa-IR" sz="2800" dirty="0">
                <a:cs typeface="B Nazanin" panose="00000400000000000000" pitchFamily="2" charset="-78"/>
              </a:rPr>
              <a:t>پروازی یک هواپیما یا قطعه ای از یک هواپیما، برخورداری از الزامات مورد نیاز برای پرواز در شرایط ایمن در محدوده مجاز است. </a:t>
            </a:r>
            <a:endParaRPr lang="en-US" sz="2800" dirty="0">
              <a:cs typeface="B Nazanin" panose="00000400000000000000" pitchFamily="2" charset="-78"/>
            </a:endParaRPr>
          </a:p>
          <a:p>
            <a:pPr marL="457200" lvl="1" indent="0" algn="just" rtl="1">
              <a:lnSpc>
                <a:spcPct val="120000"/>
              </a:lnSpc>
              <a:buNone/>
            </a:pPr>
            <a:r>
              <a:rPr lang="ar-SA" sz="1800" dirty="0">
                <a:cs typeface="B Nazanin" panose="00000400000000000000" pitchFamily="2" charset="-78"/>
              </a:rPr>
              <a:t>در این تعریف، سه المان کلیدی زیر ارزش توجه ویژه را دارد، </a:t>
            </a:r>
            <a:endParaRPr lang="en-US" sz="1800" dirty="0">
              <a:cs typeface="B Nazanin" panose="00000400000000000000" pitchFamily="2" charset="-78"/>
            </a:endParaRPr>
          </a:p>
          <a:p>
            <a:pPr lvl="1" algn="just" rtl="1">
              <a:lnSpc>
                <a:spcPct val="120000"/>
              </a:lnSpc>
            </a:pPr>
            <a:r>
              <a:rPr lang="ar-SA" sz="2800" dirty="0">
                <a:cs typeface="B Nazanin" panose="00000400000000000000" pitchFamily="2" charset="-78"/>
              </a:rPr>
              <a:t>شرایط ایمن، </a:t>
            </a:r>
            <a:endParaRPr lang="en-US" sz="2800" dirty="0">
              <a:cs typeface="B Nazanin" panose="00000400000000000000" pitchFamily="2" charset="-78"/>
            </a:endParaRPr>
          </a:p>
          <a:p>
            <a:pPr lvl="1" algn="just" rtl="1">
              <a:lnSpc>
                <a:spcPct val="120000"/>
              </a:lnSpc>
            </a:pPr>
            <a:r>
              <a:rPr lang="ar-SA" sz="2800" dirty="0">
                <a:cs typeface="B Nazanin" panose="00000400000000000000" pitchFamily="2" charset="-78"/>
              </a:rPr>
              <a:t>برخورداری از الزامات مورد نیاز </a:t>
            </a:r>
            <a:endParaRPr lang="en-US" sz="2800" dirty="0">
              <a:cs typeface="B Nazanin" panose="00000400000000000000" pitchFamily="2" charset="-78"/>
            </a:endParaRPr>
          </a:p>
          <a:p>
            <a:pPr lvl="1" algn="just" rtl="1">
              <a:lnSpc>
                <a:spcPct val="120000"/>
              </a:lnSpc>
            </a:pPr>
            <a:r>
              <a:rPr lang="ar-SA" sz="2800" dirty="0">
                <a:cs typeface="B Nazanin" panose="00000400000000000000" pitchFamily="2" charset="-78"/>
              </a:rPr>
              <a:t>و محدوده مجاز. </a:t>
            </a:r>
            <a:endParaRPr lang="en-US" sz="2800" dirty="0">
              <a:cs typeface="B Nazanin" panose="00000400000000000000" pitchFamily="2" charset="-78"/>
            </a:endParaRPr>
          </a:p>
        </p:txBody>
      </p:sp>
    </p:spTree>
    <p:extLst>
      <p:ext uri="{BB962C8B-B14F-4D97-AF65-F5344CB8AC3E}">
        <p14:creationId xmlns:p14="http://schemas.microsoft.com/office/powerpoint/2010/main" val="35515513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80">
                                          <p:stCondLst>
                                            <p:cond delay="0"/>
                                          </p:stCondLst>
                                        </p:cTn>
                                        <p:tgtEl>
                                          <p:spTgt spid="5">
                                            <p:txEl>
                                              <p:pRg st="0" end="0"/>
                                            </p:txEl>
                                          </p:spTgt>
                                        </p:tgtEl>
                                      </p:cBhvr>
                                    </p:animEffect>
                                    <p:anim calcmode="lin" valueType="num">
                                      <p:cBhvr>
                                        <p:cTn id="8"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xEl>
                                              <p:pRg st="0" end="0"/>
                                            </p:txEl>
                                          </p:spTgt>
                                        </p:tgtEl>
                                      </p:cBhvr>
                                      <p:to x="100000" y="60000"/>
                                    </p:animScale>
                                    <p:animScale>
                                      <p:cBhvr>
                                        <p:cTn id="14" dur="166" decel="50000">
                                          <p:stCondLst>
                                            <p:cond delay="676"/>
                                          </p:stCondLst>
                                        </p:cTn>
                                        <p:tgtEl>
                                          <p:spTgt spid="5">
                                            <p:txEl>
                                              <p:pRg st="0" end="0"/>
                                            </p:txEl>
                                          </p:spTgt>
                                        </p:tgtEl>
                                      </p:cBhvr>
                                      <p:to x="100000" y="100000"/>
                                    </p:animScale>
                                    <p:animScale>
                                      <p:cBhvr>
                                        <p:cTn id="15" dur="26">
                                          <p:stCondLst>
                                            <p:cond delay="1312"/>
                                          </p:stCondLst>
                                        </p:cTn>
                                        <p:tgtEl>
                                          <p:spTgt spid="5">
                                            <p:txEl>
                                              <p:pRg st="0" end="0"/>
                                            </p:txEl>
                                          </p:spTgt>
                                        </p:tgtEl>
                                      </p:cBhvr>
                                      <p:to x="100000" y="80000"/>
                                    </p:animScale>
                                    <p:animScale>
                                      <p:cBhvr>
                                        <p:cTn id="16" dur="166" decel="50000">
                                          <p:stCondLst>
                                            <p:cond delay="1338"/>
                                          </p:stCondLst>
                                        </p:cTn>
                                        <p:tgtEl>
                                          <p:spTgt spid="5">
                                            <p:txEl>
                                              <p:pRg st="0" end="0"/>
                                            </p:txEl>
                                          </p:spTgt>
                                        </p:tgtEl>
                                      </p:cBhvr>
                                      <p:to x="100000" y="100000"/>
                                    </p:animScale>
                                    <p:animScale>
                                      <p:cBhvr>
                                        <p:cTn id="17" dur="26">
                                          <p:stCondLst>
                                            <p:cond delay="1642"/>
                                          </p:stCondLst>
                                        </p:cTn>
                                        <p:tgtEl>
                                          <p:spTgt spid="5">
                                            <p:txEl>
                                              <p:pRg st="0" end="0"/>
                                            </p:txEl>
                                          </p:spTgt>
                                        </p:tgtEl>
                                      </p:cBhvr>
                                      <p:to x="100000" y="90000"/>
                                    </p:animScale>
                                    <p:animScale>
                                      <p:cBhvr>
                                        <p:cTn id="18" dur="166" decel="50000">
                                          <p:stCondLst>
                                            <p:cond delay="1668"/>
                                          </p:stCondLst>
                                        </p:cTn>
                                        <p:tgtEl>
                                          <p:spTgt spid="5">
                                            <p:txEl>
                                              <p:pRg st="0" end="0"/>
                                            </p:txEl>
                                          </p:spTgt>
                                        </p:tgtEl>
                                      </p:cBhvr>
                                      <p:to x="100000" y="100000"/>
                                    </p:animScale>
                                    <p:animScale>
                                      <p:cBhvr>
                                        <p:cTn id="19" dur="26">
                                          <p:stCondLst>
                                            <p:cond delay="1808"/>
                                          </p:stCondLst>
                                        </p:cTn>
                                        <p:tgtEl>
                                          <p:spTgt spid="5">
                                            <p:txEl>
                                              <p:pRg st="0" end="0"/>
                                            </p:txEl>
                                          </p:spTgt>
                                        </p:tgtEl>
                                      </p:cBhvr>
                                      <p:to x="100000" y="95000"/>
                                    </p:animScale>
                                    <p:animScale>
                                      <p:cBhvr>
                                        <p:cTn id="20" dur="166" decel="50000">
                                          <p:stCondLst>
                                            <p:cond delay="1834"/>
                                          </p:stCondLst>
                                        </p:cTn>
                                        <p:tgtEl>
                                          <p:spTgt spid="5">
                                            <p:txEl>
                                              <p:pRg st="0" end="0"/>
                                            </p:txEl>
                                          </p:spTgt>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wipe(down)">
                                      <p:cBhvr>
                                        <p:cTn id="23" dur="580">
                                          <p:stCondLst>
                                            <p:cond delay="0"/>
                                          </p:stCondLst>
                                        </p:cTn>
                                        <p:tgtEl>
                                          <p:spTgt spid="5">
                                            <p:txEl>
                                              <p:pRg st="1" end="1"/>
                                            </p:txEl>
                                          </p:spTgt>
                                        </p:tgtEl>
                                      </p:cBhvr>
                                    </p:animEffect>
                                    <p:anim calcmode="lin" valueType="num">
                                      <p:cBhvr>
                                        <p:cTn id="24"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xEl>
                                              <p:pRg st="1" end="1"/>
                                            </p:txEl>
                                          </p:spTgt>
                                        </p:tgtEl>
                                      </p:cBhvr>
                                      <p:to x="100000" y="60000"/>
                                    </p:animScale>
                                    <p:animScale>
                                      <p:cBhvr>
                                        <p:cTn id="30" dur="166" decel="50000">
                                          <p:stCondLst>
                                            <p:cond delay="676"/>
                                          </p:stCondLst>
                                        </p:cTn>
                                        <p:tgtEl>
                                          <p:spTgt spid="5">
                                            <p:txEl>
                                              <p:pRg st="1" end="1"/>
                                            </p:txEl>
                                          </p:spTgt>
                                        </p:tgtEl>
                                      </p:cBhvr>
                                      <p:to x="100000" y="100000"/>
                                    </p:animScale>
                                    <p:animScale>
                                      <p:cBhvr>
                                        <p:cTn id="31" dur="26">
                                          <p:stCondLst>
                                            <p:cond delay="1312"/>
                                          </p:stCondLst>
                                        </p:cTn>
                                        <p:tgtEl>
                                          <p:spTgt spid="5">
                                            <p:txEl>
                                              <p:pRg st="1" end="1"/>
                                            </p:txEl>
                                          </p:spTgt>
                                        </p:tgtEl>
                                      </p:cBhvr>
                                      <p:to x="100000" y="80000"/>
                                    </p:animScale>
                                    <p:animScale>
                                      <p:cBhvr>
                                        <p:cTn id="32" dur="166" decel="50000">
                                          <p:stCondLst>
                                            <p:cond delay="1338"/>
                                          </p:stCondLst>
                                        </p:cTn>
                                        <p:tgtEl>
                                          <p:spTgt spid="5">
                                            <p:txEl>
                                              <p:pRg st="1" end="1"/>
                                            </p:txEl>
                                          </p:spTgt>
                                        </p:tgtEl>
                                      </p:cBhvr>
                                      <p:to x="100000" y="100000"/>
                                    </p:animScale>
                                    <p:animScale>
                                      <p:cBhvr>
                                        <p:cTn id="33" dur="26">
                                          <p:stCondLst>
                                            <p:cond delay="1642"/>
                                          </p:stCondLst>
                                        </p:cTn>
                                        <p:tgtEl>
                                          <p:spTgt spid="5">
                                            <p:txEl>
                                              <p:pRg st="1" end="1"/>
                                            </p:txEl>
                                          </p:spTgt>
                                        </p:tgtEl>
                                      </p:cBhvr>
                                      <p:to x="100000" y="90000"/>
                                    </p:animScale>
                                    <p:animScale>
                                      <p:cBhvr>
                                        <p:cTn id="34" dur="166" decel="50000">
                                          <p:stCondLst>
                                            <p:cond delay="1668"/>
                                          </p:stCondLst>
                                        </p:cTn>
                                        <p:tgtEl>
                                          <p:spTgt spid="5">
                                            <p:txEl>
                                              <p:pRg st="1" end="1"/>
                                            </p:txEl>
                                          </p:spTgt>
                                        </p:tgtEl>
                                      </p:cBhvr>
                                      <p:to x="100000" y="100000"/>
                                    </p:animScale>
                                    <p:animScale>
                                      <p:cBhvr>
                                        <p:cTn id="35" dur="26">
                                          <p:stCondLst>
                                            <p:cond delay="1808"/>
                                          </p:stCondLst>
                                        </p:cTn>
                                        <p:tgtEl>
                                          <p:spTgt spid="5">
                                            <p:txEl>
                                              <p:pRg st="1" end="1"/>
                                            </p:txEl>
                                          </p:spTgt>
                                        </p:tgtEl>
                                      </p:cBhvr>
                                      <p:to x="100000" y="95000"/>
                                    </p:animScale>
                                    <p:animScale>
                                      <p:cBhvr>
                                        <p:cTn id="36" dur="166" decel="50000">
                                          <p:stCondLst>
                                            <p:cond delay="1834"/>
                                          </p:stCondLst>
                                        </p:cTn>
                                        <p:tgtEl>
                                          <p:spTgt spid="5">
                                            <p:txEl>
                                              <p:pRg st="1" end="1"/>
                                            </p:txEl>
                                          </p:spTgt>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5">
                                            <p:txEl>
                                              <p:pRg st="2" end="2"/>
                                            </p:txEl>
                                          </p:spTgt>
                                        </p:tgtEl>
                                        <p:attrNameLst>
                                          <p:attrName>style.visibility</p:attrName>
                                        </p:attrNameLst>
                                      </p:cBhvr>
                                      <p:to>
                                        <p:strVal val="visible"/>
                                      </p:to>
                                    </p:set>
                                    <p:animEffect transition="in" filter="wipe(down)">
                                      <p:cBhvr>
                                        <p:cTn id="39" dur="580">
                                          <p:stCondLst>
                                            <p:cond delay="0"/>
                                          </p:stCondLst>
                                        </p:cTn>
                                        <p:tgtEl>
                                          <p:spTgt spid="5">
                                            <p:txEl>
                                              <p:pRg st="2" end="2"/>
                                            </p:txEl>
                                          </p:spTgt>
                                        </p:tgtEl>
                                      </p:cBhvr>
                                    </p:animEffect>
                                    <p:anim calcmode="lin" valueType="num">
                                      <p:cBhvr>
                                        <p:cTn id="40" dur="1822" tmFilter="0,0; 0.14,0.36; 0.43,0.73; 0.71,0.91; 1.0,1.0">
                                          <p:stCondLst>
                                            <p:cond delay="0"/>
                                          </p:stCondLst>
                                        </p:cTn>
                                        <p:tgtEl>
                                          <p:spTgt spid="5">
                                            <p:txEl>
                                              <p:pRg st="2" end="2"/>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
                                            <p:txEl>
                                              <p:pRg st="2" end="2"/>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
                                            <p:txEl>
                                              <p:pRg st="2" end="2"/>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
                                            <p:txEl>
                                              <p:pRg st="2" end="2"/>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
                                            <p:txEl>
                                              <p:pRg st="2" end="2"/>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5">
                                            <p:txEl>
                                              <p:pRg st="2" end="2"/>
                                            </p:txEl>
                                          </p:spTgt>
                                        </p:tgtEl>
                                      </p:cBhvr>
                                      <p:to x="100000" y="60000"/>
                                    </p:animScale>
                                    <p:animScale>
                                      <p:cBhvr>
                                        <p:cTn id="46" dur="166" decel="50000">
                                          <p:stCondLst>
                                            <p:cond delay="676"/>
                                          </p:stCondLst>
                                        </p:cTn>
                                        <p:tgtEl>
                                          <p:spTgt spid="5">
                                            <p:txEl>
                                              <p:pRg st="2" end="2"/>
                                            </p:txEl>
                                          </p:spTgt>
                                        </p:tgtEl>
                                      </p:cBhvr>
                                      <p:to x="100000" y="100000"/>
                                    </p:animScale>
                                    <p:animScale>
                                      <p:cBhvr>
                                        <p:cTn id="47" dur="26">
                                          <p:stCondLst>
                                            <p:cond delay="1312"/>
                                          </p:stCondLst>
                                        </p:cTn>
                                        <p:tgtEl>
                                          <p:spTgt spid="5">
                                            <p:txEl>
                                              <p:pRg st="2" end="2"/>
                                            </p:txEl>
                                          </p:spTgt>
                                        </p:tgtEl>
                                      </p:cBhvr>
                                      <p:to x="100000" y="80000"/>
                                    </p:animScale>
                                    <p:animScale>
                                      <p:cBhvr>
                                        <p:cTn id="48" dur="166" decel="50000">
                                          <p:stCondLst>
                                            <p:cond delay="1338"/>
                                          </p:stCondLst>
                                        </p:cTn>
                                        <p:tgtEl>
                                          <p:spTgt spid="5">
                                            <p:txEl>
                                              <p:pRg st="2" end="2"/>
                                            </p:txEl>
                                          </p:spTgt>
                                        </p:tgtEl>
                                      </p:cBhvr>
                                      <p:to x="100000" y="100000"/>
                                    </p:animScale>
                                    <p:animScale>
                                      <p:cBhvr>
                                        <p:cTn id="49" dur="26">
                                          <p:stCondLst>
                                            <p:cond delay="1642"/>
                                          </p:stCondLst>
                                        </p:cTn>
                                        <p:tgtEl>
                                          <p:spTgt spid="5">
                                            <p:txEl>
                                              <p:pRg st="2" end="2"/>
                                            </p:txEl>
                                          </p:spTgt>
                                        </p:tgtEl>
                                      </p:cBhvr>
                                      <p:to x="100000" y="90000"/>
                                    </p:animScale>
                                    <p:animScale>
                                      <p:cBhvr>
                                        <p:cTn id="50" dur="166" decel="50000">
                                          <p:stCondLst>
                                            <p:cond delay="1668"/>
                                          </p:stCondLst>
                                        </p:cTn>
                                        <p:tgtEl>
                                          <p:spTgt spid="5">
                                            <p:txEl>
                                              <p:pRg st="2" end="2"/>
                                            </p:txEl>
                                          </p:spTgt>
                                        </p:tgtEl>
                                      </p:cBhvr>
                                      <p:to x="100000" y="100000"/>
                                    </p:animScale>
                                    <p:animScale>
                                      <p:cBhvr>
                                        <p:cTn id="51" dur="26">
                                          <p:stCondLst>
                                            <p:cond delay="1808"/>
                                          </p:stCondLst>
                                        </p:cTn>
                                        <p:tgtEl>
                                          <p:spTgt spid="5">
                                            <p:txEl>
                                              <p:pRg st="2" end="2"/>
                                            </p:txEl>
                                          </p:spTgt>
                                        </p:tgtEl>
                                      </p:cBhvr>
                                      <p:to x="100000" y="95000"/>
                                    </p:animScale>
                                    <p:animScale>
                                      <p:cBhvr>
                                        <p:cTn id="52" dur="166" decel="50000">
                                          <p:stCondLst>
                                            <p:cond delay="1834"/>
                                          </p:stCondLst>
                                        </p:cTn>
                                        <p:tgtEl>
                                          <p:spTgt spid="5">
                                            <p:txEl>
                                              <p:pRg st="2" end="2"/>
                                            </p:txEl>
                                          </p:spTgt>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5">
                                            <p:txEl>
                                              <p:pRg st="3" end="3"/>
                                            </p:txEl>
                                          </p:spTgt>
                                        </p:tgtEl>
                                        <p:attrNameLst>
                                          <p:attrName>style.visibility</p:attrName>
                                        </p:attrNameLst>
                                      </p:cBhvr>
                                      <p:to>
                                        <p:strVal val="visible"/>
                                      </p:to>
                                    </p:set>
                                    <p:animEffect transition="in" filter="wipe(down)">
                                      <p:cBhvr>
                                        <p:cTn id="55" dur="580">
                                          <p:stCondLst>
                                            <p:cond delay="0"/>
                                          </p:stCondLst>
                                        </p:cTn>
                                        <p:tgtEl>
                                          <p:spTgt spid="5">
                                            <p:txEl>
                                              <p:pRg st="3" end="3"/>
                                            </p:txEl>
                                          </p:spTgt>
                                        </p:tgtEl>
                                      </p:cBhvr>
                                    </p:animEffect>
                                    <p:anim calcmode="lin" valueType="num">
                                      <p:cBhvr>
                                        <p:cTn id="56" dur="1822" tmFilter="0,0; 0.14,0.36; 0.43,0.73; 0.71,0.91; 1.0,1.0">
                                          <p:stCondLst>
                                            <p:cond delay="0"/>
                                          </p:stCondLst>
                                        </p:cTn>
                                        <p:tgtEl>
                                          <p:spTgt spid="5">
                                            <p:txEl>
                                              <p:pRg st="3" end="3"/>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5">
                                            <p:txEl>
                                              <p:pRg st="3" end="3"/>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5">
                                            <p:txEl>
                                              <p:pRg st="3" end="3"/>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5">
                                            <p:txEl>
                                              <p:pRg st="3" end="3"/>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5">
                                            <p:txEl>
                                              <p:pRg st="3" end="3"/>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5">
                                            <p:txEl>
                                              <p:pRg st="3" end="3"/>
                                            </p:txEl>
                                          </p:spTgt>
                                        </p:tgtEl>
                                      </p:cBhvr>
                                      <p:to x="100000" y="60000"/>
                                    </p:animScale>
                                    <p:animScale>
                                      <p:cBhvr>
                                        <p:cTn id="62" dur="166" decel="50000">
                                          <p:stCondLst>
                                            <p:cond delay="676"/>
                                          </p:stCondLst>
                                        </p:cTn>
                                        <p:tgtEl>
                                          <p:spTgt spid="5">
                                            <p:txEl>
                                              <p:pRg st="3" end="3"/>
                                            </p:txEl>
                                          </p:spTgt>
                                        </p:tgtEl>
                                      </p:cBhvr>
                                      <p:to x="100000" y="100000"/>
                                    </p:animScale>
                                    <p:animScale>
                                      <p:cBhvr>
                                        <p:cTn id="63" dur="26">
                                          <p:stCondLst>
                                            <p:cond delay="1312"/>
                                          </p:stCondLst>
                                        </p:cTn>
                                        <p:tgtEl>
                                          <p:spTgt spid="5">
                                            <p:txEl>
                                              <p:pRg st="3" end="3"/>
                                            </p:txEl>
                                          </p:spTgt>
                                        </p:tgtEl>
                                      </p:cBhvr>
                                      <p:to x="100000" y="80000"/>
                                    </p:animScale>
                                    <p:animScale>
                                      <p:cBhvr>
                                        <p:cTn id="64" dur="166" decel="50000">
                                          <p:stCondLst>
                                            <p:cond delay="1338"/>
                                          </p:stCondLst>
                                        </p:cTn>
                                        <p:tgtEl>
                                          <p:spTgt spid="5">
                                            <p:txEl>
                                              <p:pRg st="3" end="3"/>
                                            </p:txEl>
                                          </p:spTgt>
                                        </p:tgtEl>
                                      </p:cBhvr>
                                      <p:to x="100000" y="100000"/>
                                    </p:animScale>
                                    <p:animScale>
                                      <p:cBhvr>
                                        <p:cTn id="65" dur="26">
                                          <p:stCondLst>
                                            <p:cond delay="1642"/>
                                          </p:stCondLst>
                                        </p:cTn>
                                        <p:tgtEl>
                                          <p:spTgt spid="5">
                                            <p:txEl>
                                              <p:pRg st="3" end="3"/>
                                            </p:txEl>
                                          </p:spTgt>
                                        </p:tgtEl>
                                      </p:cBhvr>
                                      <p:to x="100000" y="90000"/>
                                    </p:animScale>
                                    <p:animScale>
                                      <p:cBhvr>
                                        <p:cTn id="66" dur="166" decel="50000">
                                          <p:stCondLst>
                                            <p:cond delay="1668"/>
                                          </p:stCondLst>
                                        </p:cTn>
                                        <p:tgtEl>
                                          <p:spTgt spid="5">
                                            <p:txEl>
                                              <p:pRg st="3" end="3"/>
                                            </p:txEl>
                                          </p:spTgt>
                                        </p:tgtEl>
                                      </p:cBhvr>
                                      <p:to x="100000" y="100000"/>
                                    </p:animScale>
                                    <p:animScale>
                                      <p:cBhvr>
                                        <p:cTn id="67" dur="26">
                                          <p:stCondLst>
                                            <p:cond delay="1808"/>
                                          </p:stCondLst>
                                        </p:cTn>
                                        <p:tgtEl>
                                          <p:spTgt spid="5">
                                            <p:txEl>
                                              <p:pRg st="3" end="3"/>
                                            </p:txEl>
                                          </p:spTgt>
                                        </p:tgtEl>
                                      </p:cBhvr>
                                      <p:to x="100000" y="95000"/>
                                    </p:animScale>
                                    <p:animScale>
                                      <p:cBhvr>
                                        <p:cTn id="68" dur="166" decel="50000">
                                          <p:stCondLst>
                                            <p:cond delay="1834"/>
                                          </p:stCondLst>
                                        </p:cTn>
                                        <p:tgtEl>
                                          <p:spTgt spid="5">
                                            <p:txEl>
                                              <p:pRg st="3" end="3"/>
                                            </p:txEl>
                                          </p:spTgt>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5">
                                            <p:txEl>
                                              <p:pRg st="4" end="4"/>
                                            </p:txEl>
                                          </p:spTgt>
                                        </p:tgtEl>
                                        <p:attrNameLst>
                                          <p:attrName>style.visibility</p:attrName>
                                        </p:attrNameLst>
                                      </p:cBhvr>
                                      <p:to>
                                        <p:strVal val="visible"/>
                                      </p:to>
                                    </p:set>
                                    <p:animEffect transition="in" filter="wipe(down)">
                                      <p:cBhvr>
                                        <p:cTn id="71" dur="580">
                                          <p:stCondLst>
                                            <p:cond delay="0"/>
                                          </p:stCondLst>
                                        </p:cTn>
                                        <p:tgtEl>
                                          <p:spTgt spid="5">
                                            <p:txEl>
                                              <p:pRg st="4" end="4"/>
                                            </p:txEl>
                                          </p:spTgt>
                                        </p:tgtEl>
                                      </p:cBhvr>
                                    </p:animEffect>
                                    <p:anim calcmode="lin" valueType="num">
                                      <p:cBhvr>
                                        <p:cTn id="72" dur="1822" tmFilter="0,0; 0.14,0.36; 0.43,0.73; 0.71,0.91; 1.0,1.0">
                                          <p:stCondLst>
                                            <p:cond delay="0"/>
                                          </p:stCondLst>
                                        </p:cTn>
                                        <p:tgtEl>
                                          <p:spTgt spid="5">
                                            <p:txEl>
                                              <p:pRg st="4" end="4"/>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5">
                                            <p:txEl>
                                              <p:pRg st="4" end="4"/>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5">
                                            <p:txEl>
                                              <p:pRg st="4" end="4"/>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5">
                                            <p:txEl>
                                              <p:pRg st="4" end="4"/>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5">
                                            <p:txEl>
                                              <p:pRg st="4" end="4"/>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5">
                                            <p:txEl>
                                              <p:pRg st="4" end="4"/>
                                            </p:txEl>
                                          </p:spTgt>
                                        </p:tgtEl>
                                      </p:cBhvr>
                                      <p:to x="100000" y="60000"/>
                                    </p:animScale>
                                    <p:animScale>
                                      <p:cBhvr>
                                        <p:cTn id="78" dur="166" decel="50000">
                                          <p:stCondLst>
                                            <p:cond delay="676"/>
                                          </p:stCondLst>
                                        </p:cTn>
                                        <p:tgtEl>
                                          <p:spTgt spid="5">
                                            <p:txEl>
                                              <p:pRg st="4" end="4"/>
                                            </p:txEl>
                                          </p:spTgt>
                                        </p:tgtEl>
                                      </p:cBhvr>
                                      <p:to x="100000" y="100000"/>
                                    </p:animScale>
                                    <p:animScale>
                                      <p:cBhvr>
                                        <p:cTn id="79" dur="26">
                                          <p:stCondLst>
                                            <p:cond delay="1312"/>
                                          </p:stCondLst>
                                        </p:cTn>
                                        <p:tgtEl>
                                          <p:spTgt spid="5">
                                            <p:txEl>
                                              <p:pRg st="4" end="4"/>
                                            </p:txEl>
                                          </p:spTgt>
                                        </p:tgtEl>
                                      </p:cBhvr>
                                      <p:to x="100000" y="80000"/>
                                    </p:animScale>
                                    <p:animScale>
                                      <p:cBhvr>
                                        <p:cTn id="80" dur="166" decel="50000">
                                          <p:stCondLst>
                                            <p:cond delay="1338"/>
                                          </p:stCondLst>
                                        </p:cTn>
                                        <p:tgtEl>
                                          <p:spTgt spid="5">
                                            <p:txEl>
                                              <p:pRg st="4" end="4"/>
                                            </p:txEl>
                                          </p:spTgt>
                                        </p:tgtEl>
                                      </p:cBhvr>
                                      <p:to x="100000" y="100000"/>
                                    </p:animScale>
                                    <p:animScale>
                                      <p:cBhvr>
                                        <p:cTn id="81" dur="26">
                                          <p:stCondLst>
                                            <p:cond delay="1642"/>
                                          </p:stCondLst>
                                        </p:cTn>
                                        <p:tgtEl>
                                          <p:spTgt spid="5">
                                            <p:txEl>
                                              <p:pRg st="4" end="4"/>
                                            </p:txEl>
                                          </p:spTgt>
                                        </p:tgtEl>
                                      </p:cBhvr>
                                      <p:to x="100000" y="90000"/>
                                    </p:animScale>
                                    <p:animScale>
                                      <p:cBhvr>
                                        <p:cTn id="82" dur="166" decel="50000">
                                          <p:stCondLst>
                                            <p:cond delay="1668"/>
                                          </p:stCondLst>
                                        </p:cTn>
                                        <p:tgtEl>
                                          <p:spTgt spid="5">
                                            <p:txEl>
                                              <p:pRg st="4" end="4"/>
                                            </p:txEl>
                                          </p:spTgt>
                                        </p:tgtEl>
                                      </p:cBhvr>
                                      <p:to x="100000" y="100000"/>
                                    </p:animScale>
                                    <p:animScale>
                                      <p:cBhvr>
                                        <p:cTn id="83" dur="26">
                                          <p:stCondLst>
                                            <p:cond delay="1808"/>
                                          </p:stCondLst>
                                        </p:cTn>
                                        <p:tgtEl>
                                          <p:spTgt spid="5">
                                            <p:txEl>
                                              <p:pRg st="4" end="4"/>
                                            </p:txEl>
                                          </p:spTgt>
                                        </p:tgtEl>
                                      </p:cBhvr>
                                      <p:to x="100000" y="95000"/>
                                    </p:animScale>
                                    <p:animScale>
                                      <p:cBhvr>
                                        <p:cTn id="84" dur="166" decel="50000">
                                          <p:stCondLst>
                                            <p:cond delay="1834"/>
                                          </p:stCondLst>
                                        </p:cTn>
                                        <p:tgtEl>
                                          <p:spTgt spid="5">
                                            <p:txEl>
                                              <p:pRg st="4" end="4"/>
                                            </p:txEl>
                                          </p:spTgt>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5">
                                            <p:txEl>
                                              <p:pRg st="5" end="5"/>
                                            </p:txEl>
                                          </p:spTgt>
                                        </p:tgtEl>
                                        <p:attrNameLst>
                                          <p:attrName>style.visibility</p:attrName>
                                        </p:attrNameLst>
                                      </p:cBhvr>
                                      <p:to>
                                        <p:strVal val="visible"/>
                                      </p:to>
                                    </p:set>
                                    <p:animEffect transition="in" filter="wipe(down)">
                                      <p:cBhvr>
                                        <p:cTn id="87" dur="580">
                                          <p:stCondLst>
                                            <p:cond delay="0"/>
                                          </p:stCondLst>
                                        </p:cTn>
                                        <p:tgtEl>
                                          <p:spTgt spid="5">
                                            <p:txEl>
                                              <p:pRg st="5" end="5"/>
                                            </p:txEl>
                                          </p:spTgt>
                                        </p:tgtEl>
                                      </p:cBhvr>
                                    </p:animEffect>
                                    <p:anim calcmode="lin" valueType="num">
                                      <p:cBhvr>
                                        <p:cTn id="88" dur="1822" tmFilter="0,0; 0.14,0.36; 0.43,0.73; 0.71,0.91; 1.0,1.0">
                                          <p:stCondLst>
                                            <p:cond delay="0"/>
                                          </p:stCondLst>
                                        </p:cTn>
                                        <p:tgtEl>
                                          <p:spTgt spid="5">
                                            <p:txEl>
                                              <p:pRg st="5" end="5"/>
                                            </p:txEl>
                                          </p:spTgt>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5">
                                            <p:txEl>
                                              <p:pRg st="5" end="5"/>
                                            </p:txEl>
                                          </p:spTgt>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5">
                                            <p:txEl>
                                              <p:pRg st="5" end="5"/>
                                            </p:txEl>
                                          </p:spTgt>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5">
                                            <p:txEl>
                                              <p:pRg st="5" end="5"/>
                                            </p:txEl>
                                          </p:spTgt>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5">
                                            <p:txEl>
                                              <p:pRg st="5" end="5"/>
                                            </p:txEl>
                                          </p:spTgt>
                                        </p:tgtEl>
                                        <p:attrNameLst>
                                          <p:attrName>ppt_y</p:attrName>
                                        </p:attrNameLst>
                                      </p:cBhvr>
                                      <p:tavLst>
                                        <p:tav tm="0" fmla="#ppt_y-sin(pi*$)/81">
                                          <p:val>
                                            <p:fltVal val="0"/>
                                          </p:val>
                                        </p:tav>
                                        <p:tav tm="100000">
                                          <p:val>
                                            <p:fltVal val="1"/>
                                          </p:val>
                                        </p:tav>
                                      </p:tavLst>
                                    </p:anim>
                                    <p:animScale>
                                      <p:cBhvr>
                                        <p:cTn id="93" dur="26">
                                          <p:stCondLst>
                                            <p:cond delay="650"/>
                                          </p:stCondLst>
                                        </p:cTn>
                                        <p:tgtEl>
                                          <p:spTgt spid="5">
                                            <p:txEl>
                                              <p:pRg st="5" end="5"/>
                                            </p:txEl>
                                          </p:spTgt>
                                        </p:tgtEl>
                                      </p:cBhvr>
                                      <p:to x="100000" y="60000"/>
                                    </p:animScale>
                                    <p:animScale>
                                      <p:cBhvr>
                                        <p:cTn id="94" dur="166" decel="50000">
                                          <p:stCondLst>
                                            <p:cond delay="676"/>
                                          </p:stCondLst>
                                        </p:cTn>
                                        <p:tgtEl>
                                          <p:spTgt spid="5">
                                            <p:txEl>
                                              <p:pRg st="5" end="5"/>
                                            </p:txEl>
                                          </p:spTgt>
                                        </p:tgtEl>
                                      </p:cBhvr>
                                      <p:to x="100000" y="100000"/>
                                    </p:animScale>
                                    <p:animScale>
                                      <p:cBhvr>
                                        <p:cTn id="95" dur="26">
                                          <p:stCondLst>
                                            <p:cond delay="1312"/>
                                          </p:stCondLst>
                                        </p:cTn>
                                        <p:tgtEl>
                                          <p:spTgt spid="5">
                                            <p:txEl>
                                              <p:pRg st="5" end="5"/>
                                            </p:txEl>
                                          </p:spTgt>
                                        </p:tgtEl>
                                      </p:cBhvr>
                                      <p:to x="100000" y="80000"/>
                                    </p:animScale>
                                    <p:animScale>
                                      <p:cBhvr>
                                        <p:cTn id="96" dur="166" decel="50000">
                                          <p:stCondLst>
                                            <p:cond delay="1338"/>
                                          </p:stCondLst>
                                        </p:cTn>
                                        <p:tgtEl>
                                          <p:spTgt spid="5">
                                            <p:txEl>
                                              <p:pRg st="5" end="5"/>
                                            </p:txEl>
                                          </p:spTgt>
                                        </p:tgtEl>
                                      </p:cBhvr>
                                      <p:to x="100000" y="100000"/>
                                    </p:animScale>
                                    <p:animScale>
                                      <p:cBhvr>
                                        <p:cTn id="97" dur="26">
                                          <p:stCondLst>
                                            <p:cond delay="1642"/>
                                          </p:stCondLst>
                                        </p:cTn>
                                        <p:tgtEl>
                                          <p:spTgt spid="5">
                                            <p:txEl>
                                              <p:pRg st="5" end="5"/>
                                            </p:txEl>
                                          </p:spTgt>
                                        </p:tgtEl>
                                      </p:cBhvr>
                                      <p:to x="100000" y="90000"/>
                                    </p:animScale>
                                    <p:animScale>
                                      <p:cBhvr>
                                        <p:cTn id="98" dur="166" decel="50000">
                                          <p:stCondLst>
                                            <p:cond delay="1668"/>
                                          </p:stCondLst>
                                        </p:cTn>
                                        <p:tgtEl>
                                          <p:spTgt spid="5">
                                            <p:txEl>
                                              <p:pRg st="5" end="5"/>
                                            </p:txEl>
                                          </p:spTgt>
                                        </p:tgtEl>
                                      </p:cBhvr>
                                      <p:to x="100000" y="100000"/>
                                    </p:animScale>
                                    <p:animScale>
                                      <p:cBhvr>
                                        <p:cTn id="99" dur="26">
                                          <p:stCondLst>
                                            <p:cond delay="1808"/>
                                          </p:stCondLst>
                                        </p:cTn>
                                        <p:tgtEl>
                                          <p:spTgt spid="5">
                                            <p:txEl>
                                              <p:pRg st="5" end="5"/>
                                            </p:txEl>
                                          </p:spTgt>
                                        </p:tgtEl>
                                      </p:cBhvr>
                                      <p:to x="100000" y="95000"/>
                                    </p:animScale>
                                    <p:animScale>
                                      <p:cBhvr>
                                        <p:cTn id="100" dur="166" decel="50000">
                                          <p:stCondLst>
                                            <p:cond delay="1834"/>
                                          </p:stCondLst>
                                        </p:cTn>
                                        <p:tgtEl>
                                          <p:spTgt spid="5">
                                            <p:txEl>
                                              <p:pRg st="5" end="5"/>
                                            </p:txEl>
                                          </p:spTgt>
                                        </p:tgtEl>
                                      </p:cBhvr>
                                      <p:to x="100000" y="100000"/>
                                    </p:animScale>
                                  </p:childTnLst>
                                </p:cTn>
                              </p:par>
                              <p:par>
                                <p:cTn id="101" presetID="26" presetClass="entr" presetSubtype="0" fill="hold" grpId="0" nodeType="withEffect">
                                  <p:stCondLst>
                                    <p:cond delay="0"/>
                                  </p:stCondLst>
                                  <p:childTnLst>
                                    <p:set>
                                      <p:cBhvr>
                                        <p:cTn id="102" dur="1" fill="hold">
                                          <p:stCondLst>
                                            <p:cond delay="0"/>
                                          </p:stCondLst>
                                        </p:cTn>
                                        <p:tgtEl>
                                          <p:spTgt spid="5">
                                            <p:txEl>
                                              <p:pRg st="6" end="6"/>
                                            </p:txEl>
                                          </p:spTgt>
                                        </p:tgtEl>
                                        <p:attrNameLst>
                                          <p:attrName>style.visibility</p:attrName>
                                        </p:attrNameLst>
                                      </p:cBhvr>
                                      <p:to>
                                        <p:strVal val="visible"/>
                                      </p:to>
                                    </p:set>
                                    <p:animEffect transition="in" filter="wipe(down)">
                                      <p:cBhvr>
                                        <p:cTn id="103" dur="580">
                                          <p:stCondLst>
                                            <p:cond delay="0"/>
                                          </p:stCondLst>
                                        </p:cTn>
                                        <p:tgtEl>
                                          <p:spTgt spid="5">
                                            <p:txEl>
                                              <p:pRg st="6" end="6"/>
                                            </p:txEl>
                                          </p:spTgt>
                                        </p:tgtEl>
                                      </p:cBhvr>
                                    </p:animEffect>
                                    <p:anim calcmode="lin" valueType="num">
                                      <p:cBhvr>
                                        <p:cTn id="104" dur="1822" tmFilter="0,0; 0.14,0.36; 0.43,0.73; 0.71,0.91; 1.0,1.0">
                                          <p:stCondLst>
                                            <p:cond delay="0"/>
                                          </p:stCondLst>
                                        </p:cTn>
                                        <p:tgtEl>
                                          <p:spTgt spid="5">
                                            <p:txEl>
                                              <p:pRg st="6" end="6"/>
                                            </p:txEl>
                                          </p:spTgt>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5">
                                            <p:txEl>
                                              <p:pRg st="6" end="6"/>
                                            </p:txEl>
                                          </p:spTgt>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5">
                                            <p:txEl>
                                              <p:pRg st="6" end="6"/>
                                            </p:txEl>
                                          </p:spTgt>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5">
                                            <p:txEl>
                                              <p:pRg st="6" end="6"/>
                                            </p:txEl>
                                          </p:spTgt>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5">
                                            <p:txEl>
                                              <p:pRg st="6" end="6"/>
                                            </p:txEl>
                                          </p:spTgt>
                                        </p:tgtEl>
                                        <p:attrNameLst>
                                          <p:attrName>ppt_y</p:attrName>
                                        </p:attrNameLst>
                                      </p:cBhvr>
                                      <p:tavLst>
                                        <p:tav tm="0" fmla="#ppt_y-sin(pi*$)/81">
                                          <p:val>
                                            <p:fltVal val="0"/>
                                          </p:val>
                                        </p:tav>
                                        <p:tav tm="100000">
                                          <p:val>
                                            <p:fltVal val="1"/>
                                          </p:val>
                                        </p:tav>
                                      </p:tavLst>
                                    </p:anim>
                                    <p:animScale>
                                      <p:cBhvr>
                                        <p:cTn id="109" dur="26">
                                          <p:stCondLst>
                                            <p:cond delay="650"/>
                                          </p:stCondLst>
                                        </p:cTn>
                                        <p:tgtEl>
                                          <p:spTgt spid="5">
                                            <p:txEl>
                                              <p:pRg st="6" end="6"/>
                                            </p:txEl>
                                          </p:spTgt>
                                        </p:tgtEl>
                                      </p:cBhvr>
                                      <p:to x="100000" y="60000"/>
                                    </p:animScale>
                                    <p:animScale>
                                      <p:cBhvr>
                                        <p:cTn id="110" dur="166" decel="50000">
                                          <p:stCondLst>
                                            <p:cond delay="676"/>
                                          </p:stCondLst>
                                        </p:cTn>
                                        <p:tgtEl>
                                          <p:spTgt spid="5">
                                            <p:txEl>
                                              <p:pRg st="6" end="6"/>
                                            </p:txEl>
                                          </p:spTgt>
                                        </p:tgtEl>
                                      </p:cBhvr>
                                      <p:to x="100000" y="100000"/>
                                    </p:animScale>
                                    <p:animScale>
                                      <p:cBhvr>
                                        <p:cTn id="111" dur="26">
                                          <p:stCondLst>
                                            <p:cond delay="1312"/>
                                          </p:stCondLst>
                                        </p:cTn>
                                        <p:tgtEl>
                                          <p:spTgt spid="5">
                                            <p:txEl>
                                              <p:pRg st="6" end="6"/>
                                            </p:txEl>
                                          </p:spTgt>
                                        </p:tgtEl>
                                      </p:cBhvr>
                                      <p:to x="100000" y="80000"/>
                                    </p:animScale>
                                    <p:animScale>
                                      <p:cBhvr>
                                        <p:cTn id="112" dur="166" decel="50000">
                                          <p:stCondLst>
                                            <p:cond delay="1338"/>
                                          </p:stCondLst>
                                        </p:cTn>
                                        <p:tgtEl>
                                          <p:spTgt spid="5">
                                            <p:txEl>
                                              <p:pRg st="6" end="6"/>
                                            </p:txEl>
                                          </p:spTgt>
                                        </p:tgtEl>
                                      </p:cBhvr>
                                      <p:to x="100000" y="100000"/>
                                    </p:animScale>
                                    <p:animScale>
                                      <p:cBhvr>
                                        <p:cTn id="113" dur="26">
                                          <p:stCondLst>
                                            <p:cond delay="1642"/>
                                          </p:stCondLst>
                                        </p:cTn>
                                        <p:tgtEl>
                                          <p:spTgt spid="5">
                                            <p:txEl>
                                              <p:pRg st="6" end="6"/>
                                            </p:txEl>
                                          </p:spTgt>
                                        </p:tgtEl>
                                      </p:cBhvr>
                                      <p:to x="100000" y="90000"/>
                                    </p:animScale>
                                    <p:animScale>
                                      <p:cBhvr>
                                        <p:cTn id="114" dur="166" decel="50000">
                                          <p:stCondLst>
                                            <p:cond delay="1668"/>
                                          </p:stCondLst>
                                        </p:cTn>
                                        <p:tgtEl>
                                          <p:spTgt spid="5">
                                            <p:txEl>
                                              <p:pRg st="6" end="6"/>
                                            </p:txEl>
                                          </p:spTgt>
                                        </p:tgtEl>
                                      </p:cBhvr>
                                      <p:to x="100000" y="100000"/>
                                    </p:animScale>
                                    <p:animScale>
                                      <p:cBhvr>
                                        <p:cTn id="115" dur="26">
                                          <p:stCondLst>
                                            <p:cond delay="1808"/>
                                          </p:stCondLst>
                                        </p:cTn>
                                        <p:tgtEl>
                                          <p:spTgt spid="5">
                                            <p:txEl>
                                              <p:pRg st="6" end="6"/>
                                            </p:txEl>
                                          </p:spTgt>
                                        </p:tgtEl>
                                      </p:cBhvr>
                                      <p:to x="100000" y="95000"/>
                                    </p:animScale>
                                    <p:animScale>
                                      <p:cBhvr>
                                        <p:cTn id="116" dur="166" decel="50000">
                                          <p:stCondLst>
                                            <p:cond delay="1834"/>
                                          </p:stCondLst>
                                        </p:cTn>
                                        <p:tgtEl>
                                          <p:spTgt spid="5">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038" y="971582"/>
            <a:ext cx="9720072" cy="5339066"/>
          </a:xfrm>
        </p:spPr>
        <p:txBody>
          <a:bodyPr>
            <a:normAutofit fontScale="90000"/>
          </a:bodyPr>
          <a:lstStyle/>
          <a:p>
            <a:pPr algn="r"/>
            <a:r>
              <a:rPr lang="ar-SA" sz="3600" dirty="0" smtClean="0">
                <a:cs typeface="B Nazanin" panose="00000400000000000000" pitchFamily="2" charset="-78"/>
              </a:rPr>
              <a:t>گواهینامه ‌های صلاحیت پروازی هواپیما بر اساس بخش 21</a:t>
            </a:r>
            <a:r>
              <a:rPr lang="ar-SA" dirty="0" smtClean="0"/>
              <a:t> </a:t>
            </a:r>
            <a:r>
              <a:rPr lang="en-US" dirty="0" smtClean="0"/>
              <a:t/>
            </a:r>
            <a:br>
              <a:rPr lang="en-US" dirty="0" smtClean="0"/>
            </a:br>
            <a:r>
              <a:rPr lang="en-US" dirty="0" smtClean="0"/>
              <a:t/>
            </a:r>
            <a:br>
              <a:rPr lang="en-US" dirty="0" smtClean="0"/>
            </a:br>
            <a:r>
              <a:rPr lang="fa-IR" sz="2800" b="1" dirty="0" smtClean="0">
                <a:cs typeface="B Nazanin" panose="00000400000000000000" pitchFamily="2" charset="-78"/>
              </a:rPr>
              <a:t>اعمال پذیری </a:t>
            </a:r>
            <a:r>
              <a:rPr lang="en-US" sz="2000" b="1" dirty="0">
                <a:cs typeface="B Nazanin" panose="00000400000000000000" pitchFamily="2" charset="-78"/>
              </a:rPr>
              <a:t/>
            </a:r>
            <a:br>
              <a:rPr lang="en-US" sz="2000" b="1" dirty="0">
                <a:cs typeface="B Nazanin" panose="00000400000000000000" pitchFamily="2" charset="-78"/>
              </a:rPr>
            </a:br>
            <a:r>
              <a:rPr lang="ar-SA" sz="2400" dirty="0">
                <a:cs typeface="B Nazanin" panose="00000400000000000000" pitchFamily="2" charset="-78"/>
              </a:rPr>
              <a:t>گواهینامه ‌های صلاحیت پروازی برای هواپیمایی صادر خواهد شد که با یک گواهینامه نوع که بر اساس بخش 21 ایاسا صادر شده است، انطباق دارد. </a:t>
            </a:r>
            <a:r>
              <a:rPr lang="en-US" dirty="0"/>
              <a:t/>
            </a:r>
            <a:br>
              <a:rPr lang="en-US" dirty="0"/>
            </a:br>
            <a:r>
              <a:rPr lang="en-US" dirty="0" smtClean="0"/>
              <a:t/>
            </a:r>
            <a:br>
              <a:rPr lang="en-US" dirty="0" smtClean="0"/>
            </a:br>
            <a:r>
              <a:rPr lang="ar-SA" sz="2400" dirty="0"/>
              <a:t>هر درخواست </a:t>
            </a:r>
            <a:r>
              <a:rPr lang="fa-IR" sz="2400" dirty="0" smtClean="0"/>
              <a:t>برای</a:t>
            </a:r>
            <a:r>
              <a:rPr lang="ar-SA" sz="2400" dirty="0" smtClean="0"/>
              <a:t> </a:t>
            </a:r>
            <a:r>
              <a:rPr lang="ar-SA" sz="2400" dirty="0"/>
              <a:t>موارد </a:t>
            </a:r>
            <a:r>
              <a:rPr lang="fa-IR" sz="2400" dirty="0" smtClean="0"/>
              <a:t>لازم است:</a:t>
            </a:r>
            <a:r>
              <a:rPr lang="en-US" sz="2400" dirty="0" smtClean="0"/>
              <a:t/>
            </a:r>
            <a:br>
              <a:rPr lang="en-US" sz="2400" dirty="0" smtClean="0"/>
            </a:br>
            <a:r>
              <a:rPr lang="en-US" sz="2400" dirty="0"/>
              <a:t/>
            </a:r>
            <a:br>
              <a:rPr lang="en-US" sz="2400" dirty="0"/>
            </a:br>
            <a:r>
              <a:rPr lang="ar-SA" sz="2400" dirty="0"/>
              <a:t>برای هواپیمای جدید، یک بیانیه تطابق که به وسیله سازنده صادر شده باشد و به وسیله سازمان صاحب صلاحیت اعتبار یافته باشد. یک گزارش توزیع و توازن و یک کتابچه پرواز</a:t>
            </a:r>
            <a:r>
              <a:rPr lang="en-US" sz="2400" dirty="0"/>
              <a:t/>
            </a:r>
            <a:br>
              <a:rPr lang="en-US" sz="2400" dirty="0"/>
            </a:br>
            <a:r>
              <a:rPr lang="ar-SA" sz="2400" dirty="0"/>
              <a:t>برای هواپیمای دست دوم که اصالتا از یک کشور عضو باشد، گواهینامه بازنگری صلاحیت پروازی (ایاسا فرم 15ای)</a:t>
            </a:r>
            <a:r>
              <a:rPr lang="en-US" sz="2400" dirty="0"/>
              <a:t/>
            </a:r>
            <a:br>
              <a:rPr lang="en-US" sz="2400" dirty="0"/>
            </a:br>
            <a:r>
              <a:rPr lang="ar-SA" sz="2400" dirty="0"/>
              <a:t>برای هواپیمای دست دوم که اصالتا از یک کشور عضو نباشد</a:t>
            </a:r>
            <a:r>
              <a:rPr lang="ar-SA" sz="2400" dirty="0" smtClean="0"/>
              <a:t>.</a:t>
            </a:r>
            <a:r>
              <a:rPr lang="en-US" sz="2400" dirty="0" smtClean="0"/>
              <a:t/>
            </a:r>
            <a:br>
              <a:rPr lang="en-US" sz="2400" dirty="0" smtClean="0"/>
            </a:br>
            <a:r>
              <a:rPr lang="en-US" sz="5400" dirty="0"/>
              <a:t/>
            </a:r>
            <a:br>
              <a:rPr lang="en-US" sz="5400" dirty="0"/>
            </a:br>
            <a:r>
              <a:rPr lang="en-US" sz="2200" b="1" dirty="0" smtClean="0"/>
              <a:t>Certificate</a:t>
            </a:r>
            <a:r>
              <a:rPr lang="en-US" sz="2200" dirty="0" smtClean="0"/>
              <a:t> of </a:t>
            </a:r>
            <a:r>
              <a:rPr lang="en-US" sz="2200" b="1" dirty="0" smtClean="0"/>
              <a:t>airworthiness</a:t>
            </a:r>
            <a:r>
              <a:rPr lang="en-US" sz="2200" dirty="0" smtClean="0"/>
              <a:t> (</a:t>
            </a:r>
            <a:r>
              <a:rPr lang="en-US" sz="2200" dirty="0" err="1" smtClean="0"/>
              <a:t>CofA</a:t>
            </a:r>
            <a:r>
              <a:rPr lang="en-US" sz="2200" dirty="0" smtClean="0"/>
              <a:t>)</a:t>
            </a:r>
            <a:r>
              <a:rPr lang="fa-IR" dirty="0" smtClean="0"/>
              <a:t/>
            </a:r>
            <a:br>
              <a:rPr lang="fa-IR" dirty="0" smtClean="0"/>
            </a:br>
            <a:r>
              <a:rPr lang="fa-IR" dirty="0" smtClean="0"/>
              <a:t/>
            </a:r>
            <a:br>
              <a:rPr lang="fa-IR" dirty="0" smtClean="0"/>
            </a:br>
            <a:r>
              <a:rPr lang="fa-IR" dirty="0" smtClean="0"/>
              <a:t/>
            </a:r>
            <a:br>
              <a:rPr lang="fa-IR" dirty="0" smtClean="0"/>
            </a:br>
            <a:r>
              <a:rPr lang="fa-IR" dirty="0" smtClean="0"/>
              <a:t> </a:t>
            </a:r>
            <a:endParaRPr lang="en-US" dirty="0"/>
          </a:p>
        </p:txBody>
      </p:sp>
    </p:spTree>
    <p:extLst>
      <p:ext uri="{BB962C8B-B14F-4D97-AF65-F5344CB8AC3E}">
        <p14:creationId xmlns:p14="http://schemas.microsoft.com/office/powerpoint/2010/main" val="303290370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3074" y="95819"/>
            <a:ext cx="9720072" cy="1499616"/>
          </a:xfrm>
        </p:spPr>
        <p:txBody>
          <a:bodyPr>
            <a:normAutofit/>
          </a:bodyPr>
          <a:lstStyle/>
          <a:p>
            <a:pPr lvl="2" rtl="1"/>
            <a:r>
              <a:rPr lang="fa-IR" sz="2400" b="1" dirty="0">
                <a:cs typeface="B Nazanin" panose="00000400000000000000" pitchFamily="2" charset="-78"/>
              </a:rPr>
              <a:t>صدور گواهینامه صلاحیت پرواز محدود </a:t>
            </a:r>
            <a:endParaRPr lang="en-US" b="1" dirty="0">
              <a:cs typeface="B Nazanin" panose="00000400000000000000" pitchFamily="2" charset="-78"/>
            </a:endParaRPr>
          </a:p>
        </p:txBody>
      </p:sp>
      <p:sp>
        <p:nvSpPr>
          <p:cNvPr id="3" name="Content Placeholder 2"/>
          <p:cNvSpPr>
            <a:spLocks noGrp="1"/>
          </p:cNvSpPr>
          <p:nvPr>
            <p:ph idx="1"/>
          </p:nvPr>
        </p:nvSpPr>
        <p:spPr>
          <a:xfrm>
            <a:off x="1307464" y="1595435"/>
            <a:ext cx="9720073" cy="4023360"/>
          </a:xfrm>
        </p:spPr>
        <p:txBody>
          <a:bodyPr/>
          <a:lstStyle/>
          <a:p>
            <a:pPr algn="just" rtl="1"/>
            <a:r>
              <a:rPr lang="ar-SA" sz="2400" dirty="0">
                <a:cs typeface="B Nazanin" panose="00000400000000000000" pitchFamily="2" charset="-78"/>
              </a:rPr>
              <a:t>سازمان مجاز صاحب صلاحیت کشور عضو محل ثبت باید یک گواهینامه صلاحیت پروازی محدود برای موارد زیر صادر کند.</a:t>
            </a:r>
            <a:endParaRPr lang="en-US" sz="2400" dirty="0">
              <a:cs typeface="B Nazanin" panose="00000400000000000000" pitchFamily="2" charset="-78"/>
            </a:endParaRPr>
          </a:p>
          <a:p>
            <a:pPr lvl="0" algn="just" rtl="1"/>
            <a:r>
              <a:rPr lang="ar-SA" sz="2400" dirty="0">
                <a:cs typeface="B Nazanin" panose="00000400000000000000" pitchFamily="2" charset="-78"/>
              </a:rPr>
              <a:t>هواپیمای نو، به محض ارائه مستندات مورد نیاز بند 21ای.174(بی)2، اثبات کردن اینکه هواپیمای مورد نظر با یک طراحی که توسط آژانس زیر یک گواهینامه نوع محدود بر اساس خصوصیات صدور گواهینامه، تایید شده و در شرایط عملیات ایمن قرار دارد، مطابقت می‌کند.</a:t>
            </a:r>
            <a:endParaRPr lang="en-US" sz="2400" dirty="0">
              <a:cs typeface="B Nazanin" panose="00000400000000000000" pitchFamily="2" charset="-78"/>
            </a:endParaRPr>
          </a:p>
          <a:p>
            <a:pPr lvl="0" algn="just" rtl="1"/>
            <a:r>
              <a:rPr lang="ar-SA" sz="2400" dirty="0">
                <a:cs typeface="B Nazanin" panose="00000400000000000000" pitchFamily="2" charset="-78"/>
              </a:rPr>
              <a:t>هواپیمای دست دوم، به محض ارائه مستندات مورد نیاز بند 21ای.174(بی)3. اثبات کردن اینکه هواپیما با یک طراحی که به وسیله آژانس زیر یک گواهینامه نوع محدود یا بر اساس خصوصیات صدور گواهینامه و الزامات صلاحیت پروازی اعمال پذیر تایید شده است.</a:t>
            </a:r>
            <a:endParaRPr lang="en-US" sz="2400" dirty="0">
              <a:cs typeface="B Nazanin" panose="00000400000000000000" pitchFamily="2" charset="-78"/>
            </a:endParaRPr>
          </a:p>
          <a:p>
            <a:pPr lvl="0" algn="just" rtl="1"/>
            <a:r>
              <a:rPr lang="ar-SA" sz="2400" dirty="0">
                <a:cs typeface="B Nazanin" panose="00000400000000000000" pitchFamily="2" charset="-78"/>
              </a:rPr>
              <a:t>امریه ‌ها اجابت شده است و هواپیما بر اساس مواد اعمال پذیر بازرسی گردیده است</a:t>
            </a:r>
            <a:r>
              <a:rPr lang="ar-SA" dirty="0"/>
              <a:t>. </a:t>
            </a:r>
            <a:endParaRPr lang="en-US" dirty="0"/>
          </a:p>
        </p:txBody>
      </p:sp>
    </p:spTree>
    <p:extLst>
      <p:ext uri="{BB962C8B-B14F-4D97-AF65-F5344CB8AC3E}">
        <p14:creationId xmlns:p14="http://schemas.microsoft.com/office/powerpoint/2010/main" val="31144413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8376" y="0"/>
            <a:ext cx="9720072" cy="1499616"/>
          </a:xfrm>
        </p:spPr>
        <p:txBody>
          <a:bodyPr>
            <a:normAutofit/>
          </a:bodyPr>
          <a:lstStyle/>
          <a:p>
            <a:pPr lvl="1" rtl="1" fontAlgn="base"/>
            <a:r>
              <a:rPr lang="fa-IR" sz="2800" b="1" dirty="0">
                <a:effectLst>
                  <a:glow>
                    <a:srgbClr val="000000"/>
                  </a:glow>
                  <a:outerShdw sx="0" sy="0">
                    <a:srgbClr val="000000"/>
                  </a:outerShdw>
                  <a:reflection stA="0" endPos="0" fadeDir="0" sx="0" sy="0"/>
                </a:effectLst>
                <a:cs typeface="B Nazanin" panose="00000400000000000000" pitchFamily="2" charset="-78"/>
              </a:rPr>
              <a:t>اجازه نامه پروازی</a:t>
            </a:r>
            <a:endParaRPr lang="en-US" b="1" dirty="0">
              <a:effectLst>
                <a:glow>
                  <a:srgbClr val="000000"/>
                </a:glow>
                <a:outerShdw sx="0" sy="0">
                  <a:srgbClr val="000000"/>
                </a:outerShdw>
                <a:reflection stA="0" endPos="0" fadeDir="0" sx="0" sy="0"/>
              </a:effectLst>
              <a:cs typeface="B Nazanin" panose="00000400000000000000" pitchFamily="2" charset="-78"/>
            </a:endParaRPr>
          </a:p>
        </p:txBody>
      </p:sp>
      <p:sp>
        <p:nvSpPr>
          <p:cNvPr id="3" name="Content Placeholder 2"/>
          <p:cNvSpPr>
            <a:spLocks noGrp="1"/>
          </p:cNvSpPr>
          <p:nvPr>
            <p:ph idx="1"/>
          </p:nvPr>
        </p:nvSpPr>
        <p:spPr>
          <a:xfrm>
            <a:off x="628650" y="1332963"/>
            <a:ext cx="10733737" cy="4023360"/>
          </a:xfrm>
        </p:spPr>
        <p:txBody>
          <a:bodyPr>
            <a:noAutofit/>
          </a:bodyPr>
          <a:lstStyle/>
          <a:p>
            <a:pPr algn="just" rtl="1"/>
            <a:r>
              <a:rPr lang="ar-SA" sz="2800" dirty="0">
                <a:cs typeface="B Nazanin" panose="00000400000000000000" pitchFamily="2" charset="-78"/>
              </a:rPr>
              <a:t>اجازه نامه پروازی برای هواپیمایی صادر می‌شود که خصوصیات صدور گواهینامه اعمال پذیر را رعایت نکرده است یا نشان نداده که رعایت می‌کند اما توانایی پرواز ایمن زیر شرایط تعریف شده را دارد. </a:t>
            </a:r>
            <a:endParaRPr lang="en-US" sz="2800" dirty="0">
              <a:cs typeface="B Nazanin" panose="00000400000000000000" pitchFamily="2" charset="-78"/>
            </a:endParaRPr>
          </a:p>
          <a:p>
            <a:pPr lvl="0" algn="just" rtl="1"/>
            <a:r>
              <a:rPr lang="ar-SA" sz="2800" dirty="0">
                <a:cs typeface="B Nazanin" panose="00000400000000000000" pitchFamily="2" charset="-78"/>
              </a:rPr>
              <a:t>هدف از پرواز </a:t>
            </a:r>
            <a:endParaRPr lang="en-US" sz="2800" dirty="0">
              <a:cs typeface="B Nazanin" panose="00000400000000000000" pitchFamily="2" charset="-78"/>
            </a:endParaRPr>
          </a:p>
          <a:p>
            <a:pPr lvl="0" algn="just" rtl="1"/>
            <a:r>
              <a:rPr lang="ar-SA" sz="2800" dirty="0">
                <a:cs typeface="B Nazanin" panose="00000400000000000000" pitchFamily="2" charset="-78"/>
              </a:rPr>
              <a:t>برنامه سفر و فضای هوایی یا هر دو که برای پرواز مورد استفاده قرار می‌گیرد. </a:t>
            </a:r>
            <a:endParaRPr lang="en-US" sz="2800" dirty="0">
              <a:cs typeface="B Nazanin" panose="00000400000000000000" pitchFamily="2" charset="-78"/>
            </a:endParaRPr>
          </a:p>
          <a:p>
            <a:pPr lvl="0" algn="just" rtl="1"/>
            <a:r>
              <a:rPr lang="ar-SA" sz="2800" dirty="0">
                <a:cs typeface="B Nazanin" panose="00000400000000000000" pitchFamily="2" charset="-78"/>
              </a:rPr>
              <a:t>حداقل تعداد خدمه و صلاحیت مورد نیاز عملیات با هواپیما</a:t>
            </a:r>
            <a:endParaRPr lang="en-US" sz="2800" dirty="0">
              <a:cs typeface="B Nazanin" panose="00000400000000000000" pitchFamily="2" charset="-78"/>
            </a:endParaRPr>
          </a:p>
          <a:p>
            <a:pPr lvl="0" algn="just" rtl="1"/>
            <a:r>
              <a:rPr lang="ar-SA" sz="2800" dirty="0">
                <a:cs typeface="B Nazanin" panose="00000400000000000000" pitchFamily="2" charset="-78"/>
              </a:rPr>
              <a:t>محدودیت‌های حمل افراد به جز خدمه هواپیما </a:t>
            </a:r>
            <a:endParaRPr lang="en-US" sz="2800" dirty="0">
              <a:cs typeface="B Nazanin" panose="00000400000000000000" pitchFamily="2" charset="-78"/>
            </a:endParaRPr>
          </a:p>
          <a:p>
            <a:pPr lvl="0" algn="just" rtl="1"/>
            <a:r>
              <a:rPr lang="ar-SA" sz="2800" dirty="0">
                <a:cs typeface="B Nazanin" panose="00000400000000000000" pitchFamily="2" charset="-78"/>
              </a:rPr>
              <a:t>راه‌هایی که هواپیما در آن خصوصیات صدور گواهینامه اعمال پذیر را اجابت نمی‌نماید.</a:t>
            </a:r>
            <a:endParaRPr lang="en-US" sz="2800" dirty="0">
              <a:cs typeface="B Nazanin" panose="00000400000000000000" pitchFamily="2" charset="-78"/>
            </a:endParaRPr>
          </a:p>
          <a:p>
            <a:pPr lvl="0" algn="just" rtl="1"/>
            <a:r>
              <a:rPr lang="ar-SA" sz="2800" dirty="0">
                <a:cs typeface="B Nazanin" panose="00000400000000000000" pitchFamily="2" charset="-78"/>
              </a:rPr>
              <a:t>هر گونه محدودیت مورد ملاحظه که برای عملیات ایمن هواپیما ضروری است. </a:t>
            </a:r>
            <a:endParaRPr lang="en-US" sz="2800" dirty="0">
              <a:cs typeface="B Nazanin" panose="00000400000000000000" pitchFamily="2" charset="-78"/>
            </a:endParaRPr>
          </a:p>
          <a:p>
            <a:pPr lvl="0" algn="just" rtl="1"/>
            <a:r>
              <a:rPr lang="ar-SA" sz="2800" dirty="0">
                <a:cs typeface="B Nazanin" panose="00000400000000000000" pitchFamily="2" charset="-78"/>
              </a:rPr>
              <a:t>هر گونه اطلاعات مورد ملاحظه دیگر که برای هدف تشریح شده محدودیت‌های عملیات ضروری است. </a:t>
            </a:r>
            <a:endParaRPr lang="en-US" sz="2800" dirty="0">
              <a:cs typeface="B Nazanin" panose="00000400000000000000" pitchFamily="2" charset="-78"/>
            </a:endParaRPr>
          </a:p>
        </p:txBody>
      </p:sp>
    </p:spTree>
    <p:extLst>
      <p:ext uri="{BB962C8B-B14F-4D97-AF65-F5344CB8AC3E}">
        <p14:creationId xmlns:p14="http://schemas.microsoft.com/office/powerpoint/2010/main" val="18579063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2791" y="103953"/>
            <a:ext cx="9720072" cy="1499616"/>
          </a:xfrm>
        </p:spPr>
        <p:txBody>
          <a:bodyPr>
            <a:normAutofit/>
          </a:bodyPr>
          <a:lstStyle/>
          <a:p>
            <a:r>
              <a:rPr lang="ar-SA" sz="4400" dirty="0"/>
              <a:t>گواهینامه ‌های صلاحیت پروازی ویژه </a:t>
            </a:r>
            <a:endParaRPr lang="en-US" sz="4400" dirty="0"/>
          </a:p>
        </p:txBody>
      </p:sp>
      <p:sp>
        <p:nvSpPr>
          <p:cNvPr id="3" name="Content Placeholder 2"/>
          <p:cNvSpPr>
            <a:spLocks noGrp="1"/>
          </p:cNvSpPr>
          <p:nvPr>
            <p:ph idx="1"/>
          </p:nvPr>
        </p:nvSpPr>
        <p:spPr/>
        <p:txBody>
          <a:bodyPr>
            <a:normAutofit fontScale="92500"/>
          </a:bodyPr>
          <a:lstStyle/>
          <a:p>
            <a:pPr algn="just" rtl="1">
              <a:lnSpc>
                <a:spcPct val="150000"/>
              </a:lnSpc>
            </a:pPr>
            <a:r>
              <a:rPr lang="ar-SA" sz="2400" dirty="0">
                <a:cs typeface="B Nazanin" panose="00000400000000000000" pitchFamily="2" charset="-78"/>
              </a:rPr>
              <a:t>به دلیل اینکه بیشتر گواهینامه ‌های ویژه بر اساس گواهینامه نوع موجود نیستند، صدور این چنین گواهینامه ‌های صلاحیت پروازی باید یک سطح کافی از ایمنی را تضمین کند. این بیانیه نه تنها ارزشیابی ‌های شرایط فیزیکی هر یک از هواپیما‌ها را بکار گرفته است بلکه طراحی آن‌ها را نیز مد نظر دارد. </a:t>
            </a:r>
            <a:endParaRPr lang="en-US" sz="2400" dirty="0">
              <a:cs typeface="B Nazanin" panose="00000400000000000000" pitchFamily="2" charset="-78"/>
            </a:endParaRPr>
          </a:p>
          <a:p>
            <a:pPr algn="just" rtl="1">
              <a:lnSpc>
                <a:spcPct val="150000"/>
              </a:lnSpc>
            </a:pPr>
            <a:r>
              <a:rPr lang="ar-SA" sz="2400" dirty="0">
                <a:cs typeface="B Nazanin" panose="00000400000000000000" pitchFamily="2" charset="-78"/>
              </a:rPr>
              <a:t>این نوع از ارزشیابی ‌ها معمولا نیاز به تجربه، مهارت و احساس مشترک دارد</a:t>
            </a:r>
            <a:r>
              <a:rPr lang="en-US" sz="2400" dirty="0">
                <a:cs typeface="B Nazanin" panose="00000400000000000000" pitchFamily="2" charset="-78"/>
              </a:rPr>
              <a:t> </a:t>
            </a:r>
            <a:r>
              <a:rPr lang="en-US" sz="2400" dirty="0">
                <a:cs typeface="B Nazanin" panose="00000400000000000000" pitchFamily="2" charset="-78"/>
              </a:rPr>
              <a:t>‘sufficient level of s</a:t>
            </a:r>
            <a:r>
              <a:rPr lang="en-US" dirty="0"/>
              <a:t>afety’</a:t>
            </a:r>
          </a:p>
          <a:p>
            <a:endParaRPr lang="en-US" dirty="0"/>
          </a:p>
          <a:p>
            <a:endParaRPr lang="en-US" dirty="0" smtClean="0"/>
          </a:p>
          <a:p>
            <a:r>
              <a:rPr lang="en-US" dirty="0"/>
              <a:t>Special airworthiness certificates</a:t>
            </a:r>
            <a:endParaRPr lang="en-US" dirty="0"/>
          </a:p>
          <a:p>
            <a:endParaRPr lang="en-US" dirty="0"/>
          </a:p>
        </p:txBody>
      </p:sp>
    </p:spTree>
    <p:extLst>
      <p:ext uri="{BB962C8B-B14F-4D97-AF65-F5344CB8AC3E}">
        <p14:creationId xmlns:p14="http://schemas.microsoft.com/office/powerpoint/2010/main" val="20794407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t>صلاحیت پروازی </a:t>
            </a:r>
            <a:endParaRPr lang="en-US" dirty="0"/>
          </a:p>
        </p:txBody>
      </p:sp>
      <p:sp>
        <p:nvSpPr>
          <p:cNvPr id="5" name="Content Placeholder 4"/>
          <p:cNvSpPr>
            <a:spLocks noGrp="1"/>
          </p:cNvSpPr>
          <p:nvPr>
            <p:ph idx="1"/>
          </p:nvPr>
        </p:nvSpPr>
        <p:spPr/>
        <p:txBody>
          <a:bodyPr>
            <a:noAutofit/>
          </a:bodyPr>
          <a:lstStyle/>
          <a:p>
            <a:pPr algn="just" rtl="1">
              <a:lnSpc>
                <a:spcPct val="120000"/>
              </a:lnSpc>
            </a:pPr>
            <a:r>
              <a:rPr lang="ar-SA" sz="2400" dirty="0" smtClean="0">
                <a:cs typeface="B Nazanin" panose="00000400000000000000" pitchFamily="2" charset="-78"/>
              </a:rPr>
              <a:t>بر </a:t>
            </a:r>
            <a:r>
              <a:rPr lang="ar-SA" sz="2400" dirty="0">
                <a:cs typeface="B Nazanin" panose="00000400000000000000" pitchFamily="2" charset="-78"/>
              </a:rPr>
              <a:t>اساس یک تعریف، ایمنی یعنی عاری بودن از شرایطی که موجب مرگ، آسیب دیدگی، مریضی، خسارت به تجهیزات یا اموال یا تخریب محیط زیست می‌‌گردد. </a:t>
            </a:r>
            <a:endParaRPr lang="fa-IR" sz="2400" dirty="0" smtClean="0">
              <a:cs typeface="B Nazanin" panose="00000400000000000000" pitchFamily="2" charset="-78"/>
            </a:endParaRPr>
          </a:p>
          <a:p>
            <a:pPr algn="just" rtl="1">
              <a:lnSpc>
                <a:spcPct val="120000"/>
              </a:lnSpc>
            </a:pPr>
            <a:r>
              <a:rPr lang="ar-SA" sz="2400" dirty="0" smtClean="0">
                <a:cs typeface="B Nazanin" panose="00000400000000000000" pitchFamily="2" charset="-78"/>
              </a:rPr>
              <a:t>برخورداری </a:t>
            </a:r>
            <a:r>
              <a:rPr lang="ar-SA" sz="2400" dirty="0">
                <a:cs typeface="B Nazanin" panose="00000400000000000000" pitchFamily="2" charset="-78"/>
              </a:rPr>
              <a:t>از الزامات مورد نیاز یعنی هواپیما یا قطعه ای از آن بر اساس معیار مطالعه و تست شده برای پرواز در شرایط ایمن همانگونه که تشریح شد، طراحی و ساخته شده است. </a:t>
            </a:r>
            <a:endParaRPr lang="fa-IR" sz="2400" dirty="0" smtClean="0">
              <a:cs typeface="B Nazanin" panose="00000400000000000000" pitchFamily="2" charset="-78"/>
            </a:endParaRPr>
          </a:p>
          <a:p>
            <a:pPr lvl="0" algn="just" rtl="1">
              <a:lnSpc>
                <a:spcPct val="120000"/>
              </a:lnSpc>
            </a:pPr>
            <a:r>
              <a:rPr lang="ar-SA" sz="2400" dirty="0" smtClean="0">
                <a:cs typeface="B Nazanin" panose="00000400000000000000" pitchFamily="2" charset="-78"/>
              </a:rPr>
              <a:t>مقررات </a:t>
            </a:r>
            <a:r>
              <a:rPr lang="ar-SA" sz="2400" dirty="0">
                <a:cs typeface="B Nazanin" panose="00000400000000000000" pitchFamily="2" charset="-78"/>
              </a:rPr>
              <a:t>به منظور ارتقای ایمنی به وسیله حذف یا کاهش شرایطی که می‌‌تواند موجب مرگ، آسیب دیدگی یا تخریب شود، در نظر گرفته شده است. در پاسخ به این سوال که چه کسی این مقررات را تدوین نموده است؟ باید گفت، سازمان مجاز صلاحیت پروازی که به وسیله دولت ‌های ملی تعیین می‌‌شود. </a:t>
            </a:r>
            <a:endParaRPr lang="en-US" sz="2400" dirty="0">
              <a:cs typeface="B Nazanin" panose="00000400000000000000" pitchFamily="2" charset="-78"/>
            </a:endParaRPr>
          </a:p>
        </p:txBody>
      </p:sp>
    </p:spTree>
    <p:extLst>
      <p:ext uri="{BB962C8B-B14F-4D97-AF65-F5344CB8AC3E}">
        <p14:creationId xmlns:p14="http://schemas.microsoft.com/office/powerpoint/2010/main" val="534731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p:cTn id="15" dur="10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5">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5">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p:cTn id="23" dur="10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5">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5">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t>استانداردهای بین المللی</a:t>
            </a:r>
            <a:endParaRPr lang="en-US" dirty="0"/>
          </a:p>
        </p:txBody>
      </p:sp>
      <p:sp>
        <p:nvSpPr>
          <p:cNvPr id="5" name="Content Placeholder 4"/>
          <p:cNvSpPr>
            <a:spLocks noGrp="1"/>
          </p:cNvSpPr>
          <p:nvPr>
            <p:ph idx="1"/>
          </p:nvPr>
        </p:nvSpPr>
        <p:spPr/>
        <p:txBody>
          <a:bodyPr>
            <a:noAutofit/>
          </a:bodyPr>
          <a:lstStyle/>
          <a:p>
            <a:pPr algn="just" rtl="1">
              <a:lnSpc>
                <a:spcPct val="120000"/>
              </a:lnSpc>
            </a:pPr>
            <a:r>
              <a:rPr lang="ar-SA" sz="2000" dirty="0" smtClean="0">
                <a:cs typeface="B Nazanin" panose="00000400000000000000" pitchFamily="2" charset="-78"/>
              </a:rPr>
              <a:t>مقررات </a:t>
            </a:r>
            <a:r>
              <a:rPr lang="ar-SA" sz="2000" dirty="0">
                <a:cs typeface="B Nazanin" panose="00000400000000000000" pitchFamily="2" charset="-78"/>
              </a:rPr>
              <a:t>صلاحیت پروازی از میان نشریات استاندارد صلاحیت پروازی بدست می‌اید که شامل یک سری از الزامات طراحی است. </a:t>
            </a:r>
            <a:endParaRPr lang="en-US" sz="2000" dirty="0" smtClean="0">
              <a:cs typeface="B Nazanin" panose="00000400000000000000" pitchFamily="2" charset="-78"/>
            </a:endParaRPr>
          </a:p>
          <a:p>
            <a:pPr lvl="1" algn="just" rtl="1">
              <a:lnSpc>
                <a:spcPct val="120000"/>
              </a:lnSpc>
            </a:pPr>
            <a:r>
              <a:rPr lang="ar-SA" sz="1600" dirty="0" smtClean="0">
                <a:cs typeface="B Nazanin" panose="00000400000000000000" pitchFamily="2" charset="-78"/>
              </a:rPr>
              <a:t>مقاومت </a:t>
            </a:r>
            <a:r>
              <a:rPr lang="ar-SA" sz="1600" dirty="0">
                <a:cs typeface="B Nazanin" panose="00000400000000000000" pitchFamily="2" charset="-78"/>
              </a:rPr>
              <a:t>سازه برای الزامات پرواز (کیفیت و عملکرد)، </a:t>
            </a:r>
            <a:endParaRPr lang="en-US" sz="1600" dirty="0" smtClean="0">
              <a:cs typeface="B Nazanin" panose="00000400000000000000" pitchFamily="2" charset="-78"/>
            </a:endParaRPr>
          </a:p>
          <a:p>
            <a:pPr lvl="1" algn="just" rtl="1">
              <a:lnSpc>
                <a:spcPct val="120000"/>
              </a:lnSpc>
            </a:pPr>
            <a:r>
              <a:rPr lang="ar-SA" sz="1600" dirty="0" smtClean="0">
                <a:cs typeface="B Nazanin" panose="00000400000000000000" pitchFamily="2" charset="-78"/>
              </a:rPr>
              <a:t>معیار </a:t>
            </a:r>
            <a:r>
              <a:rPr lang="ar-SA" sz="1600" dirty="0">
                <a:cs typeface="B Nazanin" panose="00000400000000000000" pitchFamily="2" charset="-78"/>
              </a:rPr>
              <a:t>برای تمرین طراحی خوب، </a:t>
            </a:r>
            <a:endParaRPr lang="fa-IR" sz="1600" dirty="0" smtClean="0">
              <a:cs typeface="B Nazanin" panose="00000400000000000000" pitchFamily="2" charset="-78"/>
            </a:endParaRPr>
          </a:p>
          <a:p>
            <a:pPr lvl="1" algn="just" rtl="1">
              <a:lnSpc>
                <a:spcPct val="120000"/>
              </a:lnSpc>
            </a:pPr>
            <a:r>
              <a:rPr lang="ar-SA" sz="1600" dirty="0" smtClean="0">
                <a:cs typeface="B Nazanin" panose="00000400000000000000" pitchFamily="2" charset="-78"/>
              </a:rPr>
              <a:t>سیستم </a:t>
            </a:r>
            <a:r>
              <a:rPr lang="ar-SA" sz="1600" dirty="0">
                <a:cs typeface="B Nazanin" panose="00000400000000000000" pitchFamily="2" charset="-78"/>
              </a:rPr>
              <a:t>‌ها، </a:t>
            </a:r>
            <a:endParaRPr lang="en-US" sz="1600" dirty="0" smtClean="0">
              <a:cs typeface="B Nazanin" panose="00000400000000000000" pitchFamily="2" charset="-78"/>
            </a:endParaRPr>
          </a:p>
          <a:p>
            <a:pPr lvl="1" algn="just" rtl="1">
              <a:lnSpc>
                <a:spcPct val="120000"/>
              </a:lnSpc>
            </a:pPr>
            <a:r>
              <a:rPr lang="ar-SA" sz="1600" dirty="0" smtClean="0">
                <a:cs typeface="B Nazanin" panose="00000400000000000000" pitchFamily="2" charset="-78"/>
              </a:rPr>
              <a:t>خستگی </a:t>
            </a:r>
            <a:r>
              <a:rPr lang="ar-SA" sz="1600" dirty="0">
                <a:cs typeface="B Nazanin" panose="00000400000000000000" pitchFamily="2" charset="-78"/>
              </a:rPr>
              <a:t>و فلاتر، </a:t>
            </a:r>
            <a:endParaRPr lang="en-US" sz="1600" dirty="0" smtClean="0">
              <a:cs typeface="B Nazanin" panose="00000400000000000000" pitchFamily="2" charset="-78"/>
            </a:endParaRPr>
          </a:p>
          <a:p>
            <a:pPr lvl="1" algn="just" rtl="1">
              <a:lnSpc>
                <a:spcPct val="120000"/>
              </a:lnSpc>
            </a:pPr>
            <a:r>
              <a:rPr lang="ar-SA" sz="1600" dirty="0" smtClean="0">
                <a:cs typeface="B Nazanin" panose="00000400000000000000" pitchFamily="2" charset="-78"/>
              </a:rPr>
              <a:t>تست </a:t>
            </a:r>
            <a:r>
              <a:rPr lang="ar-SA" sz="1600" dirty="0">
                <a:cs typeface="B Nazanin" panose="00000400000000000000" pitchFamily="2" charset="-78"/>
              </a:rPr>
              <a:t>‌های مورد نیاز، </a:t>
            </a:r>
            <a:endParaRPr lang="en-US" sz="1600" dirty="0" smtClean="0">
              <a:cs typeface="B Nazanin" panose="00000400000000000000" pitchFamily="2" charset="-78"/>
            </a:endParaRPr>
          </a:p>
          <a:p>
            <a:pPr lvl="1" algn="just" rtl="1">
              <a:lnSpc>
                <a:spcPct val="120000"/>
              </a:lnSpc>
            </a:pPr>
            <a:r>
              <a:rPr lang="ar-SA" sz="1600" dirty="0" smtClean="0">
                <a:cs typeface="B Nazanin" panose="00000400000000000000" pitchFamily="2" charset="-78"/>
              </a:rPr>
              <a:t>محتوی </a:t>
            </a:r>
            <a:r>
              <a:rPr lang="ar-SA" sz="1600" dirty="0">
                <a:cs typeface="B Nazanin" panose="00000400000000000000" pitchFamily="2" charset="-78"/>
              </a:rPr>
              <a:t>کتابچه ‌های پرواز و نگهداری و موارد مشابه. </a:t>
            </a:r>
            <a:endParaRPr lang="en-US" sz="1600" dirty="0" smtClean="0">
              <a:cs typeface="B Nazanin" panose="00000400000000000000" pitchFamily="2" charset="-78"/>
            </a:endParaRPr>
          </a:p>
          <a:p>
            <a:pPr algn="just" rtl="1">
              <a:lnSpc>
                <a:spcPct val="120000"/>
              </a:lnSpc>
            </a:pPr>
            <a:r>
              <a:rPr lang="ar-SA" sz="2000" dirty="0" smtClean="0">
                <a:cs typeface="B Nazanin" panose="00000400000000000000" pitchFamily="2" charset="-78"/>
              </a:rPr>
              <a:t>این </a:t>
            </a:r>
            <a:r>
              <a:rPr lang="ar-SA" sz="2000" dirty="0">
                <a:cs typeface="B Nazanin" panose="00000400000000000000" pitchFamily="2" charset="-78"/>
              </a:rPr>
              <a:t>استاندارد‌ها برای انواع هوایپما متفاوت است. </a:t>
            </a:r>
            <a:r>
              <a:rPr lang="ar-SA" sz="2000" dirty="0" smtClean="0">
                <a:cs typeface="B Nazanin" panose="00000400000000000000" pitchFamily="2" charset="-78"/>
              </a:rPr>
              <a:t>بدیهی </a:t>
            </a:r>
            <a:r>
              <a:rPr lang="ar-SA" sz="2000" dirty="0">
                <a:cs typeface="B Nazanin" panose="00000400000000000000" pitchFamily="2" charset="-78"/>
              </a:rPr>
              <a:t>است، برای طراحی یک وسیله پرنده آب نشین، یک جامبو جت یا یک هلیکوپتر استفاده از قوانین یکسان غیر ممکن است</a:t>
            </a:r>
            <a:r>
              <a:rPr lang="ar-SA" sz="2000" dirty="0" smtClean="0">
                <a:cs typeface="B Nazanin" panose="00000400000000000000" pitchFamily="2" charset="-78"/>
              </a:rPr>
              <a:t>.</a:t>
            </a:r>
            <a:endParaRPr lang="en-US" sz="2000" dirty="0">
              <a:cs typeface="B Nazanin" panose="00000400000000000000" pitchFamily="2" charset="-78"/>
            </a:endParaRPr>
          </a:p>
        </p:txBody>
      </p:sp>
    </p:spTree>
    <p:extLst>
      <p:ext uri="{BB962C8B-B14F-4D97-AF65-F5344CB8AC3E}">
        <p14:creationId xmlns:p14="http://schemas.microsoft.com/office/powerpoint/2010/main" val="124350860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0" dur="500"/>
                                        <p:tgtEl>
                                          <p:spTgt spid="5">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3" dur="500"/>
                                        <p:tgtEl>
                                          <p:spTgt spid="5">
                                            <p:txEl>
                                              <p:pRg st="2" end="2"/>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randombar(horizontal)">
                                      <p:cBhvr>
                                        <p:cTn id="16" dur="500"/>
                                        <p:tgtEl>
                                          <p:spTgt spid="5">
                                            <p:txEl>
                                              <p:pRg st="3" end="3"/>
                                            </p:txEl>
                                          </p:spTgt>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randombar(horizontal)">
                                      <p:cBhvr>
                                        <p:cTn id="19" dur="500"/>
                                        <p:tgtEl>
                                          <p:spTgt spid="5">
                                            <p:txEl>
                                              <p:pRg st="4" end="4"/>
                                            </p:txEl>
                                          </p:spTgt>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randombar(horizontal)">
                                      <p:cBhvr>
                                        <p:cTn id="22" dur="500"/>
                                        <p:tgtEl>
                                          <p:spTgt spid="5">
                                            <p:txEl>
                                              <p:pRg st="5" end="5"/>
                                            </p:txEl>
                                          </p:spTgt>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randombar(horizontal)">
                                      <p:cBhvr>
                                        <p:cTn id="25" dur="500"/>
                                        <p:tgtEl>
                                          <p:spTgt spid="5">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5">
                                            <p:txEl>
                                              <p:pRg st="7" end="7"/>
                                            </p:txEl>
                                          </p:spTgt>
                                        </p:tgtEl>
                                        <p:attrNameLst>
                                          <p:attrName>style.visibility</p:attrName>
                                        </p:attrNameLst>
                                      </p:cBhvr>
                                      <p:to>
                                        <p:strVal val="visible"/>
                                      </p:to>
                                    </p:set>
                                    <p:animEffect transition="in" filter="randombar(horizontal)">
                                      <p:cBhvr>
                                        <p:cTn id="30"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t>استانداردهای بین المللی</a:t>
            </a:r>
            <a:endParaRPr lang="en-US" dirty="0"/>
          </a:p>
        </p:txBody>
      </p:sp>
      <p:sp>
        <p:nvSpPr>
          <p:cNvPr id="5" name="Content Placeholder 4"/>
          <p:cNvSpPr>
            <a:spLocks noGrp="1"/>
          </p:cNvSpPr>
          <p:nvPr>
            <p:ph idx="1"/>
          </p:nvPr>
        </p:nvSpPr>
        <p:spPr/>
        <p:txBody>
          <a:bodyPr>
            <a:noAutofit/>
          </a:bodyPr>
          <a:lstStyle/>
          <a:p>
            <a:pPr algn="just" rtl="1">
              <a:lnSpc>
                <a:spcPct val="200000"/>
              </a:lnSpc>
            </a:pPr>
            <a:r>
              <a:rPr lang="ar-SA" sz="2400" dirty="0" smtClean="0">
                <a:cs typeface="B Nazanin" panose="00000400000000000000" pitchFamily="2" charset="-78"/>
              </a:rPr>
              <a:t>یک </a:t>
            </a:r>
            <a:r>
              <a:rPr lang="ar-SA" sz="2400" dirty="0">
                <a:cs typeface="B Nazanin" panose="00000400000000000000" pitchFamily="2" charset="-78"/>
              </a:rPr>
              <a:t>ویژگی مهم این استاندارد‌ها، سیر تکامل آن‌ها همراه با گذر زمان است. </a:t>
            </a:r>
            <a:r>
              <a:rPr lang="ar-SA" sz="2400" dirty="0" smtClean="0">
                <a:cs typeface="B Nazanin" panose="00000400000000000000" pitchFamily="2" charset="-78"/>
              </a:rPr>
              <a:t>به </a:t>
            </a:r>
            <a:r>
              <a:rPr lang="ar-SA" sz="2400" dirty="0">
                <a:cs typeface="B Nazanin" panose="00000400000000000000" pitchFamily="2" charset="-78"/>
              </a:rPr>
              <a:t>صورت عمومی، یک استاندارد از پیشرفت هوانوردی جلوتر نیست و آنرا دنبال و گاهی همراهی می‌کند. </a:t>
            </a:r>
            <a:endParaRPr lang="en-US" sz="2400" dirty="0" smtClean="0">
              <a:cs typeface="B Nazanin" panose="00000400000000000000" pitchFamily="2" charset="-78"/>
            </a:endParaRPr>
          </a:p>
          <a:p>
            <a:pPr algn="just" rtl="1">
              <a:lnSpc>
                <a:spcPct val="200000"/>
              </a:lnSpc>
            </a:pPr>
            <a:r>
              <a:rPr lang="ar-SA" sz="2400" dirty="0" smtClean="0">
                <a:cs typeface="B Nazanin" panose="00000400000000000000" pitchFamily="2" charset="-78"/>
              </a:rPr>
              <a:t>یک </a:t>
            </a:r>
            <a:r>
              <a:rPr lang="ar-SA" sz="2400" dirty="0">
                <a:cs typeface="B Nazanin" panose="00000400000000000000" pitchFamily="2" charset="-78"/>
              </a:rPr>
              <a:t>استاندارد غیر قابل اصلاح (بسته شده)، از پیشرفت هوانوردی جلوگیری می‌کند</a:t>
            </a:r>
            <a:r>
              <a:rPr lang="ar-SA" sz="2400" dirty="0" smtClean="0">
                <a:cs typeface="B Nazanin" panose="00000400000000000000" pitchFamily="2" charset="-78"/>
              </a:rPr>
              <a:t>.</a:t>
            </a:r>
            <a:endParaRPr lang="en-US" sz="2400" dirty="0" smtClean="0">
              <a:cs typeface="B Nazanin" panose="00000400000000000000" pitchFamily="2" charset="-78"/>
            </a:endParaRPr>
          </a:p>
          <a:p>
            <a:pPr algn="just" rtl="1">
              <a:lnSpc>
                <a:spcPct val="200000"/>
              </a:lnSpc>
            </a:pPr>
            <a:r>
              <a:rPr lang="ar-SA" sz="2400" dirty="0" smtClean="0">
                <a:cs typeface="B Nazanin" panose="00000400000000000000" pitchFamily="2" charset="-78"/>
              </a:rPr>
              <a:t> </a:t>
            </a:r>
            <a:r>
              <a:rPr lang="ar-SA" sz="2400" dirty="0">
                <a:cs typeface="B Nazanin" panose="00000400000000000000" pitchFamily="2" charset="-78"/>
              </a:rPr>
              <a:t>به این ترتیب، قوانین باید به طور مداوم با سیر تکامل فنی هوانوردی منطبق گردد</a:t>
            </a:r>
            <a:r>
              <a:rPr lang="ar-SA" sz="2400" dirty="0" smtClean="0">
                <a:cs typeface="B Nazanin" panose="00000400000000000000" pitchFamily="2" charset="-78"/>
              </a:rPr>
              <a:t>.</a:t>
            </a:r>
            <a:endParaRPr lang="en-US" sz="2400" dirty="0" smtClean="0">
              <a:cs typeface="B Nazanin" panose="00000400000000000000" pitchFamily="2" charset="-78"/>
            </a:endParaRPr>
          </a:p>
          <a:p>
            <a:pPr algn="just" rtl="1">
              <a:lnSpc>
                <a:spcPct val="200000"/>
              </a:lnSpc>
            </a:pPr>
            <a:r>
              <a:rPr lang="ar-SA" sz="2400" dirty="0" smtClean="0">
                <a:cs typeface="B Nazanin" panose="00000400000000000000" pitchFamily="2" charset="-78"/>
              </a:rPr>
              <a:t> این </a:t>
            </a:r>
            <a:r>
              <a:rPr lang="ar-SA" sz="2400" dirty="0">
                <a:cs typeface="B Nazanin" panose="00000400000000000000" pitchFamily="2" charset="-78"/>
              </a:rPr>
              <a:t>فرایند می‌تواند به عنوان پسافکر شناخته شود ولی بهتر است به عنوان تجربه مورد توجه قرار گیرد. </a:t>
            </a:r>
            <a:endParaRPr lang="en-US" sz="2400" dirty="0">
              <a:cs typeface="B Nazanin" panose="00000400000000000000" pitchFamily="2" charset="-78"/>
            </a:endParaRPr>
          </a:p>
        </p:txBody>
      </p:sp>
    </p:spTree>
    <p:extLst>
      <p:ext uri="{BB962C8B-B14F-4D97-AF65-F5344CB8AC3E}">
        <p14:creationId xmlns:p14="http://schemas.microsoft.com/office/powerpoint/2010/main" val="263276971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anim calcmode="lin" valueType="num">
                                      <p:cBhvr>
                                        <p:cTn id="8" dur="2000" fill="hold"/>
                                        <p:tgtEl>
                                          <p:spTgt spid="5">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2000"/>
                                        <p:tgtEl>
                                          <p:spTgt spid="5">
                                            <p:txEl>
                                              <p:pRg st="1" end="1"/>
                                            </p:txEl>
                                          </p:spTgt>
                                        </p:tgtEl>
                                      </p:cBhvr>
                                    </p:animEffect>
                                    <p:anim calcmode="lin" valueType="num">
                                      <p:cBhvr>
                                        <p:cTn id="15" dur="2000" fill="hold"/>
                                        <p:tgtEl>
                                          <p:spTgt spid="5">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5">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2000"/>
                                        <p:tgtEl>
                                          <p:spTgt spid="5">
                                            <p:txEl>
                                              <p:pRg st="2" end="2"/>
                                            </p:txEl>
                                          </p:spTgt>
                                        </p:tgtEl>
                                      </p:cBhvr>
                                    </p:animEffect>
                                    <p:anim calcmode="lin" valueType="num">
                                      <p:cBhvr>
                                        <p:cTn id="22" dur="2000" fill="hold"/>
                                        <p:tgtEl>
                                          <p:spTgt spid="5">
                                            <p:txEl>
                                              <p:pRg st="2" end="2"/>
                                            </p:txEl>
                                          </p:spTgt>
                                        </p:tgtEl>
                                        <p:attrNameLst>
                                          <p:attrName>ppt_w</p:attrName>
                                        </p:attrNameLst>
                                      </p:cBhvr>
                                      <p:tavLst>
                                        <p:tav tm="0" fmla="#ppt_w*sin(2.5*pi*$)">
                                          <p:val>
                                            <p:fltVal val="0"/>
                                          </p:val>
                                        </p:tav>
                                        <p:tav tm="100000">
                                          <p:val>
                                            <p:fltVal val="1"/>
                                          </p:val>
                                        </p:tav>
                                      </p:tavLst>
                                    </p:anim>
                                    <p:anim calcmode="lin" valueType="num">
                                      <p:cBhvr>
                                        <p:cTn id="23" dur="2000" fill="hold"/>
                                        <p:tgtEl>
                                          <p:spTgt spid="5">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2000"/>
                                        <p:tgtEl>
                                          <p:spTgt spid="5">
                                            <p:txEl>
                                              <p:pRg st="3" end="3"/>
                                            </p:txEl>
                                          </p:spTgt>
                                        </p:tgtEl>
                                      </p:cBhvr>
                                    </p:animEffect>
                                    <p:anim calcmode="lin" valueType="num">
                                      <p:cBhvr>
                                        <p:cTn id="29" dur="2000" fill="hold"/>
                                        <p:tgtEl>
                                          <p:spTgt spid="5">
                                            <p:txEl>
                                              <p:pRg st="3" end="3"/>
                                            </p:txEl>
                                          </p:spTgt>
                                        </p:tgtEl>
                                        <p:attrNameLst>
                                          <p:attrName>ppt_w</p:attrName>
                                        </p:attrNameLst>
                                      </p:cBhvr>
                                      <p:tavLst>
                                        <p:tav tm="0" fmla="#ppt_w*sin(2.5*pi*$)">
                                          <p:val>
                                            <p:fltVal val="0"/>
                                          </p:val>
                                        </p:tav>
                                        <p:tav tm="100000">
                                          <p:val>
                                            <p:fltVal val="1"/>
                                          </p:val>
                                        </p:tav>
                                      </p:tavLst>
                                    </p:anim>
                                    <p:anim calcmode="lin" valueType="num">
                                      <p:cBhvr>
                                        <p:cTn id="30" dur="2000" fill="hold"/>
                                        <p:tgtEl>
                                          <p:spTgt spid="5">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استانداردهای بین المللی</a:t>
            </a:r>
            <a:endParaRPr lang="en-US" dirty="0"/>
          </a:p>
        </p:txBody>
      </p:sp>
      <p:sp>
        <p:nvSpPr>
          <p:cNvPr id="3" name="Content Placeholder 2"/>
          <p:cNvSpPr>
            <a:spLocks noGrp="1"/>
          </p:cNvSpPr>
          <p:nvPr>
            <p:ph idx="1"/>
          </p:nvPr>
        </p:nvSpPr>
        <p:spPr/>
        <p:txBody>
          <a:bodyPr/>
          <a:lstStyle/>
          <a:p>
            <a:pPr algn="r" rtl="1"/>
            <a:r>
              <a:rPr lang="fa-IR" dirty="0" smtClean="0">
                <a:cs typeface="B Nazanin" panose="00000400000000000000" pitchFamily="2" charset="-78"/>
              </a:rPr>
              <a:t>قوانین و مقررات مرتبط </a:t>
            </a:r>
          </a:p>
        </p:txBody>
      </p:sp>
      <p:sp>
        <p:nvSpPr>
          <p:cNvPr id="4" name="Rounded Rectangle 3"/>
          <p:cNvSpPr/>
          <p:nvPr/>
        </p:nvSpPr>
        <p:spPr>
          <a:xfrm>
            <a:off x="7974326" y="2906591"/>
            <a:ext cx="2593075" cy="655093"/>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fa-IR" sz="2000" b="1" dirty="0" smtClean="0">
                <a:cs typeface="B Nazanin" panose="00000400000000000000" pitchFamily="2" charset="-78"/>
              </a:rPr>
              <a:t>کنواسیون شیکاگو</a:t>
            </a:r>
            <a:endParaRPr lang="en-US" sz="2000" b="1" dirty="0">
              <a:cs typeface="B Nazanin" panose="00000400000000000000" pitchFamily="2" charset="-78"/>
            </a:endParaRPr>
          </a:p>
        </p:txBody>
      </p:sp>
      <p:cxnSp>
        <p:nvCxnSpPr>
          <p:cNvPr id="6" name="Straight Connector 5"/>
          <p:cNvCxnSpPr>
            <a:stCxn id="4" idx="2"/>
            <a:endCxn id="8" idx="0"/>
          </p:cNvCxnSpPr>
          <p:nvPr/>
        </p:nvCxnSpPr>
        <p:spPr>
          <a:xfrm>
            <a:off x="9270864" y="3561684"/>
            <a:ext cx="0" cy="177419"/>
          </a:xfrm>
          <a:prstGeom prst="line">
            <a:avLst/>
          </a:prstGeom>
        </p:spPr>
        <p:style>
          <a:lnRef idx="2">
            <a:schemeClr val="accent4"/>
          </a:lnRef>
          <a:fillRef idx="1">
            <a:schemeClr val="lt1"/>
          </a:fillRef>
          <a:effectRef idx="0">
            <a:schemeClr val="accent4"/>
          </a:effectRef>
          <a:fontRef idx="minor">
            <a:schemeClr val="dk1"/>
          </a:fontRef>
        </p:style>
      </p:cxnSp>
      <p:sp>
        <p:nvSpPr>
          <p:cNvPr id="8" name="Rounded Rectangle 7"/>
          <p:cNvSpPr/>
          <p:nvPr/>
        </p:nvSpPr>
        <p:spPr>
          <a:xfrm>
            <a:off x="7974326" y="3739103"/>
            <a:ext cx="2593075" cy="655093"/>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fa-IR" sz="2000" b="1" dirty="0" smtClean="0">
                <a:cs typeface="B Nazanin" panose="00000400000000000000" pitchFamily="2" charset="-78"/>
              </a:rPr>
              <a:t>ضمایم کنواسیون شیکاگو</a:t>
            </a:r>
          </a:p>
          <a:p>
            <a:pPr algn="ctr"/>
            <a:r>
              <a:rPr lang="fa-IR" sz="2000" b="1" dirty="0" smtClean="0">
                <a:cs typeface="B Nazanin" panose="00000400000000000000" pitchFamily="2" charset="-78"/>
              </a:rPr>
              <a:t>«انکس ها»</a:t>
            </a:r>
            <a:endParaRPr lang="en-US" sz="2000" b="1" dirty="0">
              <a:cs typeface="B Nazanin" panose="00000400000000000000" pitchFamily="2" charset="-78"/>
            </a:endParaRPr>
          </a:p>
        </p:txBody>
      </p:sp>
      <p:cxnSp>
        <p:nvCxnSpPr>
          <p:cNvPr id="9" name="Straight Connector 8"/>
          <p:cNvCxnSpPr/>
          <p:nvPr/>
        </p:nvCxnSpPr>
        <p:spPr>
          <a:xfrm>
            <a:off x="7309540" y="4066648"/>
            <a:ext cx="664786" cy="1"/>
          </a:xfrm>
          <a:prstGeom prst="line">
            <a:avLst/>
          </a:prstGeom>
        </p:spPr>
        <p:style>
          <a:lnRef idx="2">
            <a:schemeClr val="accent4"/>
          </a:lnRef>
          <a:fillRef idx="1">
            <a:schemeClr val="lt1"/>
          </a:fillRef>
          <a:effectRef idx="0">
            <a:schemeClr val="accent4"/>
          </a:effectRef>
          <a:fontRef idx="minor">
            <a:schemeClr val="dk1"/>
          </a:fontRef>
        </p:style>
      </p:cxnSp>
      <p:sp>
        <p:nvSpPr>
          <p:cNvPr id="12" name="Rounded Rectangle 11"/>
          <p:cNvSpPr/>
          <p:nvPr/>
        </p:nvSpPr>
        <p:spPr>
          <a:xfrm>
            <a:off x="4716465" y="3739102"/>
            <a:ext cx="2593075" cy="655093"/>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fa-IR" sz="2000" b="1" dirty="0" smtClean="0">
                <a:cs typeface="B Nazanin" panose="00000400000000000000" pitchFamily="2" charset="-78"/>
              </a:rPr>
              <a:t>انکس های های مرتبط با صلاحیت پروازی</a:t>
            </a:r>
            <a:endParaRPr lang="en-US" sz="2000" b="1" dirty="0">
              <a:cs typeface="B Nazanin" panose="00000400000000000000" pitchFamily="2" charset="-78"/>
            </a:endParaRPr>
          </a:p>
        </p:txBody>
      </p:sp>
      <p:sp>
        <p:nvSpPr>
          <p:cNvPr id="14" name="Rounded Rectangle 13"/>
          <p:cNvSpPr/>
          <p:nvPr/>
        </p:nvSpPr>
        <p:spPr>
          <a:xfrm>
            <a:off x="1665079" y="3337950"/>
            <a:ext cx="2593075" cy="655093"/>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fa-IR" sz="2000" b="1" dirty="0" smtClean="0">
                <a:cs typeface="B Nazanin" panose="00000400000000000000" pitchFamily="2" charset="-78"/>
              </a:rPr>
              <a:t>ضمیمه شش</a:t>
            </a:r>
            <a:br>
              <a:rPr lang="fa-IR" sz="2000" b="1" dirty="0" smtClean="0">
                <a:cs typeface="B Nazanin" panose="00000400000000000000" pitchFamily="2" charset="-78"/>
              </a:rPr>
            </a:br>
            <a:r>
              <a:rPr lang="fa-IR" sz="2000" b="1" dirty="0" smtClean="0">
                <a:cs typeface="B Nazanin" panose="00000400000000000000" pitchFamily="2" charset="-78"/>
              </a:rPr>
              <a:t>عملیات </a:t>
            </a:r>
            <a:endParaRPr lang="en-US" sz="2000" b="1" dirty="0">
              <a:cs typeface="B Nazanin" panose="00000400000000000000" pitchFamily="2" charset="-78"/>
            </a:endParaRPr>
          </a:p>
        </p:txBody>
      </p:sp>
      <p:sp>
        <p:nvSpPr>
          <p:cNvPr id="15" name="Rounded Rectangle 14"/>
          <p:cNvSpPr/>
          <p:nvPr/>
        </p:nvSpPr>
        <p:spPr>
          <a:xfrm>
            <a:off x="1665079" y="4376697"/>
            <a:ext cx="2593075" cy="655093"/>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fa-IR" sz="2000" b="1" dirty="0" smtClean="0">
                <a:cs typeface="B Nazanin" panose="00000400000000000000" pitchFamily="2" charset="-78"/>
              </a:rPr>
              <a:t>ضمیمه هشت</a:t>
            </a:r>
            <a:br>
              <a:rPr lang="fa-IR" sz="2000" b="1" dirty="0" smtClean="0">
                <a:cs typeface="B Nazanin" panose="00000400000000000000" pitchFamily="2" charset="-78"/>
              </a:rPr>
            </a:br>
            <a:r>
              <a:rPr lang="fa-IR" sz="2000" b="1" dirty="0" smtClean="0">
                <a:cs typeface="B Nazanin" panose="00000400000000000000" pitchFamily="2" charset="-78"/>
              </a:rPr>
              <a:t>صلاحیت پروازی</a:t>
            </a:r>
            <a:endParaRPr lang="en-US" sz="2000" b="1" dirty="0">
              <a:cs typeface="B Nazanin" panose="00000400000000000000" pitchFamily="2" charset="-78"/>
            </a:endParaRPr>
          </a:p>
        </p:txBody>
      </p:sp>
      <p:sp>
        <p:nvSpPr>
          <p:cNvPr id="16" name="Rounded Rectangle 15"/>
          <p:cNvSpPr/>
          <p:nvPr/>
        </p:nvSpPr>
        <p:spPr>
          <a:xfrm>
            <a:off x="1665079" y="5415443"/>
            <a:ext cx="2593075" cy="655093"/>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fa-IR" sz="2000" b="1" dirty="0" smtClean="0">
                <a:cs typeface="B Nazanin" panose="00000400000000000000" pitchFamily="2" charset="-78"/>
              </a:rPr>
              <a:t>ضمیمه شانزده</a:t>
            </a:r>
            <a:br>
              <a:rPr lang="fa-IR" sz="2000" b="1" dirty="0" smtClean="0">
                <a:cs typeface="B Nazanin" panose="00000400000000000000" pitchFamily="2" charset="-78"/>
              </a:rPr>
            </a:br>
            <a:r>
              <a:rPr lang="fa-IR" sz="2000" b="1" dirty="0" smtClean="0">
                <a:cs typeface="B Nazanin" panose="00000400000000000000" pitchFamily="2" charset="-78"/>
              </a:rPr>
              <a:t>محافظت از محیط زیست</a:t>
            </a:r>
            <a:endParaRPr lang="en-US" sz="2000" b="1" dirty="0">
              <a:cs typeface="B Nazanin" panose="00000400000000000000" pitchFamily="2" charset="-78"/>
            </a:endParaRPr>
          </a:p>
        </p:txBody>
      </p:sp>
      <p:cxnSp>
        <p:nvCxnSpPr>
          <p:cNvPr id="17" name="Straight Connector 16"/>
          <p:cNvCxnSpPr>
            <a:endCxn id="12" idx="1"/>
          </p:cNvCxnSpPr>
          <p:nvPr/>
        </p:nvCxnSpPr>
        <p:spPr>
          <a:xfrm>
            <a:off x="4462998" y="4066648"/>
            <a:ext cx="253467" cy="1"/>
          </a:xfrm>
          <a:prstGeom prst="line">
            <a:avLst/>
          </a:prstGeom>
        </p:spPr>
        <p:style>
          <a:lnRef idx="2">
            <a:schemeClr val="accent4"/>
          </a:lnRef>
          <a:fillRef idx="1">
            <a:schemeClr val="lt1"/>
          </a:fillRef>
          <a:effectRef idx="0">
            <a:schemeClr val="accent4"/>
          </a:effectRef>
          <a:fontRef idx="minor">
            <a:schemeClr val="dk1"/>
          </a:fontRef>
        </p:style>
      </p:cxnSp>
      <p:cxnSp>
        <p:nvCxnSpPr>
          <p:cNvPr id="20" name="Straight Connector 19"/>
          <p:cNvCxnSpPr/>
          <p:nvPr/>
        </p:nvCxnSpPr>
        <p:spPr>
          <a:xfrm>
            <a:off x="4264782" y="5720807"/>
            <a:ext cx="194497" cy="1"/>
          </a:xfrm>
          <a:prstGeom prst="line">
            <a:avLst/>
          </a:prstGeom>
        </p:spPr>
        <p:style>
          <a:lnRef idx="2">
            <a:schemeClr val="accent4"/>
          </a:lnRef>
          <a:fillRef idx="1">
            <a:schemeClr val="lt1"/>
          </a:fillRef>
          <a:effectRef idx="0">
            <a:schemeClr val="accent4"/>
          </a:effectRef>
          <a:fontRef idx="minor">
            <a:schemeClr val="dk1"/>
          </a:fontRef>
        </p:style>
      </p:cxnSp>
      <p:cxnSp>
        <p:nvCxnSpPr>
          <p:cNvPr id="21" name="Straight Connector 20"/>
          <p:cNvCxnSpPr/>
          <p:nvPr/>
        </p:nvCxnSpPr>
        <p:spPr>
          <a:xfrm>
            <a:off x="4258154" y="4689607"/>
            <a:ext cx="194497" cy="1"/>
          </a:xfrm>
          <a:prstGeom prst="line">
            <a:avLst/>
          </a:prstGeom>
        </p:spPr>
        <p:style>
          <a:lnRef idx="2">
            <a:schemeClr val="accent4"/>
          </a:lnRef>
          <a:fillRef idx="1">
            <a:schemeClr val="lt1"/>
          </a:fillRef>
          <a:effectRef idx="0">
            <a:schemeClr val="accent4"/>
          </a:effectRef>
          <a:fontRef idx="minor">
            <a:schemeClr val="dk1"/>
          </a:fontRef>
        </p:style>
      </p:cxnSp>
      <p:cxnSp>
        <p:nvCxnSpPr>
          <p:cNvPr id="22" name="Straight Connector 21"/>
          <p:cNvCxnSpPr/>
          <p:nvPr/>
        </p:nvCxnSpPr>
        <p:spPr>
          <a:xfrm>
            <a:off x="4258153" y="3669167"/>
            <a:ext cx="194497" cy="1"/>
          </a:xfrm>
          <a:prstGeom prst="line">
            <a:avLst/>
          </a:prstGeom>
        </p:spPr>
        <p:style>
          <a:lnRef idx="2">
            <a:schemeClr val="accent4"/>
          </a:lnRef>
          <a:fillRef idx="1">
            <a:schemeClr val="lt1"/>
          </a:fillRef>
          <a:effectRef idx="0">
            <a:schemeClr val="accent4"/>
          </a:effectRef>
          <a:fontRef idx="minor">
            <a:schemeClr val="dk1"/>
          </a:fontRef>
        </p:style>
      </p:cxnSp>
      <p:cxnSp>
        <p:nvCxnSpPr>
          <p:cNvPr id="23" name="Straight Connector 22"/>
          <p:cNvCxnSpPr/>
          <p:nvPr/>
        </p:nvCxnSpPr>
        <p:spPr>
          <a:xfrm flipH="1">
            <a:off x="4442454" y="3657497"/>
            <a:ext cx="2909" cy="2063310"/>
          </a:xfrm>
          <a:prstGeom prst="line">
            <a:avLst/>
          </a:prstGeom>
        </p:spPr>
        <p:style>
          <a:lnRef idx="2">
            <a:schemeClr val="accent4"/>
          </a:lnRef>
          <a:fillRef idx="1">
            <a:schemeClr val="lt1"/>
          </a:fillRef>
          <a:effectRef idx="0">
            <a:schemeClr val="accent4"/>
          </a:effectRef>
          <a:fontRef idx="minor">
            <a:schemeClr val="dk1"/>
          </a:fontRef>
        </p:style>
      </p:cxnSp>
    </p:spTree>
    <p:extLst>
      <p:ext uri="{BB962C8B-B14F-4D97-AF65-F5344CB8AC3E}">
        <p14:creationId xmlns:p14="http://schemas.microsoft.com/office/powerpoint/2010/main" val="110695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8" grpId="0" animBg="1"/>
      <p:bldP spid="12"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t>سازمان مجاز هواپیمایی کشوری</a:t>
            </a:r>
            <a:endParaRPr lang="en-US" dirty="0"/>
          </a:p>
        </p:txBody>
      </p:sp>
      <p:sp>
        <p:nvSpPr>
          <p:cNvPr id="5" name="Content Placeholder 4"/>
          <p:cNvSpPr>
            <a:spLocks noGrp="1"/>
          </p:cNvSpPr>
          <p:nvPr>
            <p:ph idx="1"/>
          </p:nvPr>
        </p:nvSpPr>
        <p:spPr/>
        <p:txBody>
          <a:bodyPr>
            <a:normAutofit/>
          </a:bodyPr>
          <a:lstStyle/>
          <a:p>
            <a:pPr algn="r" rtl="1"/>
            <a:r>
              <a:rPr lang="fa-IR" sz="2800" dirty="0" smtClean="0">
                <a:cs typeface="B Nazanin" panose="00000400000000000000" pitchFamily="2" charset="-78"/>
              </a:rPr>
              <a:t>پیدایش سازمان مجاز هواپیمایی غیر نظامی (کشوری)</a:t>
            </a:r>
          </a:p>
          <a:p>
            <a:pPr marL="457200" lvl="1" indent="0" algn="just" rtl="1">
              <a:lnSpc>
                <a:spcPct val="120000"/>
              </a:lnSpc>
              <a:buNone/>
            </a:pPr>
            <a:r>
              <a:rPr lang="fa-IR" sz="2400" dirty="0">
                <a:cs typeface="B Nazanin" panose="00000400000000000000" pitchFamily="2" charset="-78"/>
              </a:rPr>
              <a:t>هر کشور پیشرفته ای موسسات و سازمان‌هایی برای تضمین ایمنی پرواز تاسیس کرده است. </a:t>
            </a:r>
            <a:endParaRPr lang="en-US" sz="2400" dirty="0" smtClean="0">
              <a:cs typeface="B Nazanin" panose="00000400000000000000" pitchFamily="2" charset="-78"/>
            </a:endParaRPr>
          </a:p>
          <a:p>
            <a:pPr marL="457200" lvl="1" indent="0" algn="just" rtl="1">
              <a:lnSpc>
                <a:spcPct val="120000"/>
              </a:lnSpc>
              <a:buNone/>
            </a:pPr>
            <a:r>
              <a:rPr lang="fa-IR" sz="2400" dirty="0" smtClean="0">
                <a:cs typeface="B Nazanin" panose="00000400000000000000" pitchFamily="2" charset="-78"/>
              </a:rPr>
              <a:t>در </a:t>
            </a:r>
            <a:r>
              <a:rPr lang="fa-IR" sz="2400" dirty="0">
                <a:cs typeface="B Nazanin" panose="00000400000000000000" pitchFamily="2" charset="-78"/>
              </a:rPr>
              <a:t>بسیار از موارد، این سازمان‌ها از موسساتی که قبلا برای ایمنی دریانوردی و ناوبری رودخانه ای وجود داشته اند، تکامل پیدا کردند. </a:t>
            </a:r>
            <a:endParaRPr lang="en-US" sz="2400" dirty="0" smtClean="0">
              <a:cs typeface="B Nazanin" panose="00000400000000000000" pitchFamily="2" charset="-78"/>
            </a:endParaRPr>
          </a:p>
          <a:p>
            <a:pPr marL="457200" lvl="1" indent="0" algn="just" rtl="1">
              <a:lnSpc>
                <a:spcPct val="120000"/>
              </a:lnSpc>
              <a:buNone/>
            </a:pPr>
            <a:r>
              <a:rPr lang="fa-IR" sz="2400" dirty="0" smtClean="0">
                <a:solidFill>
                  <a:srgbClr val="FF0000"/>
                </a:solidFill>
                <a:cs typeface="B Nazanin" panose="00000400000000000000" pitchFamily="2" charset="-78"/>
              </a:rPr>
              <a:t>قابل </a:t>
            </a:r>
            <a:r>
              <a:rPr lang="fa-IR" sz="2400" dirty="0">
                <a:solidFill>
                  <a:srgbClr val="FF0000"/>
                </a:solidFill>
                <a:cs typeface="B Nazanin" panose="00000400000000000000" pitchFamily="2" charset="-78"/>
              </a:rPr>
              <a:t>توجه است که به طور تاریخی انگیزه اصلی برای بهبود ایمنی ناوبری یک مفهوم اجتماعی نیست بلکه یک گزینه اقتصادی است که به وسیله شرکت‌های بیمه انتخاب گردیده است. </a:t>
            </a:r>
            <a:endParaRPr lang="en-US" sz="24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2494046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heel(1)">
                                      <p:cBhvr>
                                        <p:cTn id="12" dur="2000"/>
                                        <p:tgtEl>
                                          <p:spTgt spid="5">
                                            <p:txEl>
                                              <p:pRg st="0" end="0"/>
                                            </p:txEl>
                                          </p:spTgt>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heel(1)">
                                      <p:cBhvr>
                                        <p:cTn id="15" dur="2000"/>
                                        <p:tgtEl>
                                          <p:spTgt spid="5">
                                            <p:txEl>
                                              <p:pRg st="1" end="1"/>
                                            </p:txEl>
                                          </p:spTgt>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wheel(1)">
                                      <p:cBhvr>
                                        <p:cTn id="18" dur="2000"/>
                                        <p:tgtEl>
                                          <p:spTgt spid="5">
                                            <p:txEl>
                                              <p:pRg st="2" end="2"/>
                                            </p:txEl>
                                          </p:spTgt>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wheel(1)">
                                      <p:cBhvr>
                                        <p:cTn id="21"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docProps/app.xml><?xml version="1.0" encoding="utf-8"?>
<Properties xmlns="http://schemas.openxmlformats.org/officeDocument/2006/extended-properties" xmlns:vt="http://schemas.openxmlformats.org/officeDocument/2006/docPropsVTypes">
  <Template>Integral</Template>
  <TotalTime>3856</TotalTime>
  <Words>4477</Words>
  <Application>Microsoft Office PowerPoint</Application>
  <PresentationFormat>Widescreen</PresentationFormat>
  <Paragraphs>311</Paragraphs>
  <Slides>43</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43</vt:i4>
      </vt:variant>
    </vt:vector>
  </HeadingPairs>
  <TitlesOfParts>
    <vt:vector size="55" baseType="lpstr">
      <vt:lpstr>SimSun</vt:lpstr>
      <vt:lpstr>Arial</vt:lpstr>
      <vt:lpstr>B Nazanin</vt:lpstr>
      <vt:lpstr>B Nazanin,Bold</vt:lpstr>
      <vt:lpstr>Calibri</vt:lpstr>
      <vt:lpstr>Symbol</vt:lpstr>
      <vt:lpstr>Times New Roman</vt:lpstr>
      <vt:lpstr>Traditional Arabic</vt:lpstr>
      <vt:lpstr>Tw Cen MT</vt:lpstr>
      <vt:lpstr>Tw Cen MT Condensed</vt:lpstr>
      <vt:lpstr>Wingdings 3</vt:lpstr>
      <vt:lpstr>Integral</vt:lpstr>
      <vt:lpstr>نقشه راه صدور گواهینامه صلاحیت پروازی</vt:lpstr>
      <vt:lpstr>نقشه راه صدور گواهینامه صلاحیت پروازی  </vt:lpstr>
      <vt:lpstr> مقدمه</vt:lpstr>
      <vt:lpstr> صلاحیت پروازی </vt:lpstr>
      <vt:lpstr>صلاحیت پروازی </vt:lpstr>
      <vt:lpstr>استانداردهای بین المللی</vt:lpstr>
      <vt:lpstr>استانداردهای بین المللی</vt:lpstr>
      <vt:lpstr>استانداردهای بین المللی</vt:lpstr>
      <vt:lpstr>سازمان مجاز هواپیمایی کشوری</vt:lpstr>
      <vt:lpstr>سازمان مجاز هواپیمایی کشوری</vt:lpstr>
      <vt:lpstr>سازمان مجاز هواپیمایی کشوری</vt:lpstr>
      <vt:lpstr>سازمان مجاز هواپیمایی کشوری</vt:lpstr>
      <vt:lpstr>وظایف سازمانهای صلاحیت پروازی </vt:lpstr>
      <vt:lpstr>PowerPoint Presentation</vt:lpstr>
      <vt:lpstr>PowerPoint Presentation</vt:lpstr>
      <vt:lpstr>PowerPoint Presentation</vt:lpstr>
      <vt:lpstr>PowerPoint Presentation</vt:lpstr>
      <vt:lpstr>PowerPoint Presentation</vt:lpstr>
      <vt:lpstr>مراحل صدور گواهینامه صلاحیت پروازی</vt:lpstr>
      <vt:lpstr>مراحل صدور گواهینامه صلاحیت پروازی </vt:lpstr>
      <vt:lpstr>PowerPoint Presentation</vt:lpstr>
      <vt:lpstr>PowerPoint Presentation</vt:lpstr>
      <vt:lpstr>PowerPoint Presentation</vt:lpstr>
      <vt:lpstr>جدول روشهای اجابت</vt:lpstr>
      <vt:lpstr>PowerPoint Presentation</vt:lpstr>
      <vt:lpstr>PowerPoint Presentation</vt:lpstr>
      <vt:lpstr>PowerPoint Presentation</vt:lpstr>
      <vt:lpstr>PowerPoint Presentation</vt:lpstr>
      <vt:lpstr>چک لیست اجابت</vt:lpstr>
      <vt:lpstr>مثالهای اجابت الزامات</vt:lpstr>
      <vt:lpstr>فاز سه – اثبات اجابت</vt:lpstr>
      <vt:lpstr>فاز سه – اثبات اجابت</vt:lpstr>
      <vt:lpstr>فاز سه – اثبات اجابت</vt:lpstr>
      <vt:lpstr>فاز چهارم – گزارش نهایی و صدور گواهینامه نوع </vt:lpstr>
      <vt:lpstr>فاز چهارم – گزارش نهایی و صدور گواهینامه نوع </vt:lpstr>
      <vt:lpstr>فاز چهارم – گزارش نهایی و صدور گواهینامه نوع </vt:lpstr>
      <vt:lpstr>فاز چهارم – گزارش نهایی و صدور گواهینامه نوع </vt:lpstr>
      <vt:lpstr>فاز چهارم – گزارش نهایی</vt:lpstr>
      <vt:lpstr>مراحل صدور گواهینامه صلاحیت پروازی </vt:lpstr>
      <vt:lpstr>گواهینامه ‌های صلاحیت پروازی هواپیما بر اساس بخش 21   اعمال پذیری  گواهینامه ‌های صلاحیت پروازی برای هواپیمایی صادر خواهد شد که با یک گواهینامه نوع که بر اساس بخش 21 ایاسا صادر شده است، انطباق دارد.   هر درخواست برای موارد لازم است:  برای هواپیمای جدید، یک بیانیه تطابق که به وسیله سازنده صادر شده باشد و به وسیله سازمان صاحب صلاحیت اعتبار یافته باشد. یک گزارش توزیع و توازن و یک کتابچه پرواز برای هواپیمای دست دوم که اصالتا از یک کشور عضو باشد، گواهینامه بازنگری صلاحیت پروازی (ایاسا فرم 15ای) برای هواپیمای دست دوم که اصالتا از یک کشور عضو نباشد.  Certificate of airworthiness (CofA)    </vt:lpstr>
      <vt:lpstr>صدور گواهینامه صلاحیت پرواز محدود </vt:lpstr>
      <vt:lpstr>اجازه نامه پروازی</vt:lpstr>
      <vt:lpstr>گواهینامه ‌های صلاحیت پروازی ویژه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Todays flying</dc:creator>
  <cp:lastModifiedBy>Hamid Zarei</cp:lastModifiedBy>
  <cp:revision>106</cp:revision>
  <dcterms:created xsi:type="dcterms:W3CDTF">2018-06-22T17:13:02Z</dcterms:created>
  <dcterms:modified xsi:type="dcterms:W3CDTF">2019-11-02T19:23:32Z</dcterms:modified>
</cp:coreProperties>
</file>